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325" r:id="rId4"/>
    <p:sldId id="260" r:id="rId5"/>
    <p:sldId id="324" r:id="rId6"/>
    <p:sldId id="326" r:id="rId7"/>
    <p:sldId id="327" r:id="rId8"/>
    <p:sldId id="328" r:id="rId9"/>
    <p:sldId id="329" r:id="rId10"/>
    <p:sldId id="336" r:id="rId11"/>
    <p:sldId id="337" r:id="rId12"/>
    <p:sldId id="339" r:id="rId13"/>
    <p:sldId id="338" r:id="rId14"/>
    <p:sldId id="276" r:id="rId15"/>
    <p:sldId id="331" r:id="rId16"/>
    <p:sldId id="332" r:id="rId17"/>
    <p:sldId id="333" r:id="rId18"/>
    <p:sldId id="335" r:id="rId19"/>
    <p:sldId id="31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10"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EEF33-5A8E-409A-B0AE-FB92717B6A8E}" type="datetimeFigureOut">
              <a:rPr lang="en-US" smtClean="0"/>
              <a:t>4/19/2012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FCA24-F630-430B-8B42-B671C9C665D5}" type="slidenum">
              <a:rPr lang="en-US" smtClean="0"/>
              <a:t>‹#›</a:t>
            </a:fld>
            <a:endParaRPr lang="en-US"/>
          </a:p>
        </p:txBody>
      </p:sp>
    </p:spTree>
    <p:extLst>
      <p:ext uri="{BB962C8B-B14F-4D97-AF65-F5344CB8AC3E}">
        <p14:creationId xmlns:p14="http://schemas.microsoft.com/office/powerpoint/2010/main" val="200860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734CA4A-22AE-4F7A-BF5C-E9B92F2A6789}" type="slidenum">
              <a:rPr lang="en-US" smtClean="0">
                <a:latin typeface="CopprplGoth BT"/>
              </a:rPr>
              <a:pPr/>
              <a:t>1</a:t>
            </a:fld>
            <a:endParaRPr lang="en-US" smtClean="0">
              <a:latin typeface="CopprplGoth BT"/>
            </a:endParaRPr>
          </a:p>
        </p:txBody>
      </p:sp>
      <p:sp>
        <p:nvSpPr>
          <p:cNvPr id="86019" name="Rectangle 2"/>
          <p:cNvSpPr>
            <a:spLocks noGrp="1" noRot="1" noChangeAspect="1" noChangeArrowheads="1" noTextEdit="1"/>
          </p:cNvSpPr>
          <p:nvPr>
            <p:ph type="sldImg"/>
          </p:nvPr>
        </p:nvSpPr>
        <p:spPr>
          <a:xfrm>
            <a:off x="1144588" y="687388"/>
            <a:ext cx="4568825" cy="3427412"/>
          </a:xfrm>
          <a:ln/>
        </p:spPr>
      </p:sp>
      <p:sp>
        <p:nvSpPr>
          <p:cNvPr id="86020" name="Rectangle 3"/>
          <p:cNvSpPr>
            <a:spLocks noGrp="1" noChangeArrowheads="1"/>
          </p:cNvSpPr>
          <p:nvPr>
            <p:ph type="body" idx="1"/>
          </p:nvPr>
        </p:nvSpPr>
        <p:spPr>
          <a:noFill/>
          <a:ln/>
        </p:spPr>
        <p:txBody>
          <a:bodyPr/>
          <a:lstStyle/>
          <a:p>
            <a:pPr eaLnBrk="1" hangingPunct="1"/>
            <a:r>
              <a:rPr lang="en-US" smtClean="0"/>
              <a:t>Done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391DCD8-53C7-4AFE-ACC1-20514C874D7E}" type="slidenum">
              <a:rPr lang="en-US" smtClean="0">
                <a:latin typeface="CopprplGoth BT"/>
              </a:rPr>
              <a:pPr/>
              <a:t>2</a:t>
            </a:fld>
            <a:endParaRPr lang="en-US" smtClean="0">
              <a:latin typeface="CopprplGoth BT"/>
            </a:endParaRPr>
          </a:p>
        </p:txBody>
      </p:sp>
      <p:sp>
        <p:nvSpPr>
          <p:cNvPr id="87043" name="Rectangle 2"/>
          <p:cNvSpPr>
            <a:spLocks noGrp="1" noRot="1" noChangeAspect="1" noChangeArrowheads="1" noTextEdit="1"/>
          </p:cNvSpPr>
          <p:nvPr>
            <p:ph type="sldImg"/>
          </p:nvPr>
        </p:nvSpPr>
        <p:spPr>
          <a:xfrm>
            <a:off x="1144588" y="687388"/>
            <a:ext cx="4568825" cy="3427412"/>
          </a:xfrm>
          <a:ln/>
        </p:spPr>
      </p:sp>
      <p:sp>
        <p:nvSpPr>
          <p:cNvPr id="87044" name="Rectangle 3"/>
          <p:cNvSpPr>
            <a:spLocks noGrp="1" noChangeArrowheads="1"/>
          </p:cNvSpPr>
          <p:nvPr>
            <p:ph type="body" idx="1"/>
          </p:nvPr>
        </p:nvSpPr>
        <p:spPr>
          <a:noFill/>
          <a:ln/>
        </p:spPr>
        <p:txBody>
          <a:bodyPr/>
          <a:lstStyle/>
          <a:p>
            <a:pPr eaLnBrk="1" hangingPunct="1"/>
            <a:r>
              <a:rPr lang="en-US" dirty="0" smtClean="0"/>
              <a:t>Go</a:t>
            </a:r>
            <a:r>
              <a:rPr lang="en-US" baseline="0" dirty="0" smtClean="0"/>
              <a:t> through the agenda for the talk</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r>
              <a:rPr lang="en-US" dirty="0" smtClean="0"/>
              <a:t>Ask the question…do we get much severe weather? Here? How about last year. Then show the graphic and explain</a:t>
            </a:r>
            <a:r>
              <a:rPr lang="en-US" baseline="0" dirty="0" smtClean="0"/>
              <a:t> it.</a:t>
            </a:r>
            <a:endParaRPr lang="en-US" dirty="0"/>
          </a:p>
        </p:txBody>
      </p:sp>
      <p:sp>
        <p:nvSpPr>
          <p:cNvPr id="4" name="Slide Number Placeholder 3"/>
          <p:cNvSpPr>
            <a:spLocks noGrp="1"/>
          </p:cNvSpPr>
          <p:nvPr>
            <p:ph type="sldNum" sz="quarter" idx="10"/>
          </p:nvPr>
        </p:nvSpPr>
        <p:spPr/>
        <p:txBody>
          <a:bodyPr/>
          <a:lstStyle/>
          <a:p>
            <a:pPr>
              <a:defRPr/>
            </a:pPr>
            <a:fld id="{D4E2BA37-B803-4495-9997-8775A8F9247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dirty="0" smtClean="0">
                <a:latin typeface="Times New Roman" pitchFamily="18" charset="0"/>
              </a:rPr>
              <a:t>This depicts</a:t>
            </a:r>
            <a:r>
              <a:rPr lang="en-US" baseline="0" dirty="0" smtClean="0">
                <a:latin typeface="Times New Roman" pitchFamily="18" charset="0"/>
              </a:rPr>
              <a:t> the tracks of documented tornadoes since 1950.  This is just to show that tornados happen anywhere and everywhere through the lower Ohio and middle Mississippi River areas.</a:t>
            </a:r>
            <a:endParaRPr lang="en-US" dirty="0" smtClean="0">
              <a:latin typeface="Times New Roman" pitchFamily="18" charset="0"/>
            </a:endParaRPr>
          </a:p>
        </p:txBody>
      </p:sp>
      <p:sp>
        <p:nvSpPr>
          <p:cNvPr id="93188" name="Slide Number Placeholder 3"/>
          <p:cNvSpPr>
            <a:spLocks noGrp="1"/>
          </p:cNvSpPr>
          <p:nvPr>
            <p:ph type="sldNum" sz="quarter" idx="5"/>
          </p:nvPr>
        </p:nvSpPr>
        <p:spPr>
          <a:noFill/>
        </p:spPr>
        <p:txBody>
          <a:bodyPr/>
          <a:lstStyle/>
          <a:p>
            <a:fld id="{CDD2DA7E-927F-499E-A550-6CC3D28F0BFC}" type="slidenum">
              <a:rPr lang="en-US" smtClean="0"/>
              <a:pPr/>
              <a:t>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a:buFont typeface="Times New Roman" pitchFamily="18" charset="0"/>
              <a:buNone/>
            </a:pPr>
            <a:fld id="{A50DDE67-2A16-47E6-8DBD-C292B28947ED}" type="slidenum">
              <a:rPr lang="en-US" smtClean="0">
                <a:ea typeface="Arial Unicode MS" pitchFamily="34" charset="-128"/>
                <a:cs typeface="Arial Unicode MS" pitchFamily="34" charset="-128"/>
              </a:rPr>
              <a:pPr>
                <a:buFont typeface="Times New Roman" pitchFamily="18" charset="0"/>
                <a:buNone/>
              </a:pPr>
              <a:t>7</a:t>
            </a:fld>
            <a:endParaRPr lang="en-US" dirty="0" smtClean="0">
              <a:ea typeface="Arial Unicode MS" pitchFamily="34" charset="-128"/>
              <a:cs typeface="Arial Unicode MS" pitchFamily="34" charset="-128"/>
            </a:endParaRPr>
          </a:p>
        </p:txBody>
      </p:sp>
      <p:sp>
        <p:nvSpPr>
          <p:cNvPr id="95235" name="Rectangle 1"/>
          <p:cNvSpPr>
            <a:spLocks noGrp="1" noRot="1" noChangeAspect="1" noChangeArrowheads="1" noTextEdit="1"/>
          </p:cNvSpPr>
          <p:nvPr>
            <p:ph type="sldImg"/>
          </p:nvPr>
        </p:nvSpPr>
        <p:spPr>
          <a:solidFill>
            <a:srgbClr val="FFFFFF"/>
          </a:solidFill>
          <a:ln/>
        </p:spPr>
      </p:sp>
      <p:sp>
        <p:nvSpPr>
          <p:cNvPr id="95236" name="Rectangle 2"/>
          <p:cNvSpPr>
            <a:spLocks noGrp="1" noChangeArrowheads="1"/>
          </p:cNvSpPr>
          <p:nvPr>
            <p:ph type="body" idx="1"/>
          </p:nvPr>
        </p:nvSpPr>
        <p:spPr>
          <a:xfrm>
            <a:off x="685800" y="4343400"/>
            <a:ext cx="5486400" cy="4208463"/>
          </a:xfrm>
          <a:noFill/>
          <a:ln/>
        </p:spPr>
        <p:txBody>
          <a:bodyPr wrap="none" anchor="ctr"/>
          <a:lstStyle/>
          <a:p>
            <a:r>
              <a:rPr lang="en-US" dirty="0" smtClean="0">
                <a:latin typeface="Times New Roman" pitchFamily="18" charset="0"/>
              </a:rPr>
              <a:t>Severe weather in our area includes:</a:t>
            </a:r>
            <a:r>
              <a:rPr lang="en-US" baseline="0" dirty="0" smtClean="0">
                <a:latin typeface="Times New Roman" pitchFamily="18" charset="0"/>
              </a:rPr>
              <a:t> tornadoes, straight line winds of 58 mph or greater, flash floods, and hail greater than one inch.  Lightning is not considered “severe weather”.  Lightning by definition occurs with all thunderstorms but this should not diminish its danger.  </a:t>
            </a:r>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CFA2FA7-C053-48F0-A0CD-F3913C5F150B}" type="slidenum">
              <a:rPr lang="en-US" smtClean="0">
                <a:latin typeface="CopprplGoth BT"/>
              </a:rPr>
              <a:pPr/>
              <a:t>8</a:t>
            </a:fld>
            <a:endParaRPr lang="en-US" smtClean="0">
              <a:latin typeface="CopprplGoth BT"/>
            </a:endParaRPr>
          </a:p>
        </p:txBody>
      </p:sp>
      <p:sp>
        <p:nvSpPr>
          <p:cNvPr id="97283" name="Rectangle 2"/>
          <p:cNvSpPr>
            <a:spLocks noGrp="1" noRot="1" noChangeAspect="1" noChangeArrowheads="1" noTextEdit="1"/>
          </p:cNvSpPr>
          <p:nvPr>
            <p:ph type="sldImg"/>
          </p:nvPr>
        </p:nvSpPr>
        <p:spPr>
          <a:xfrm>
            <a:off x="1144588" y="687388"/>
            <a:ext cx="4568825" cy="3427412"/>
          </a:xfrm>
          <a:ln/>
        </p:spPr>
      </p:sp>
      <p:sp>
        <p:nvSpPr>
          <p:cNvPr id="97284" name="Rectangle 3"/>
          <p:cNvSpPr>
            <a:spLocks noGrp="1" noChangeArrowheads="1"/>
          </p:cNvSpPr>
          <p:nvPr>
            <p:ph type="body" idx="1"/>
          </p:nvPr>
        </p:nvSpPr>
        <p:spPr>
          <a:noFill/>
          <a:ln/>
        </p:spPr>
        <p:txBody>
          <a:bodyPr/>
          <a:lstStyle/>
          <a:p>
            <a:pPr eaLnBrk="1" hangingPunct="1"/>
            <a:r>
              <a:rPr lang="en-US" dirty="0" smtClean="0"/>
              <a:t>Talking points: Watches are issued for large areas covering many counties. Typically issued before storms initiate and are valid through the expected event. Example shown is from the late morning of march 12</a:t>
            </a:r>
            <a:r>
              <a:rPr lang="en-US" baseline="30000" dirty="0" smtClean="0"/>
              <a:t>th</a:t>
            </a:r>
            <a:r>
              <a:rPr lang="en-US" dirty="0" smtClean="0"/>
              <a:t> (PDS Tornado box for the afternoon/evening).  Mouse click will switch to the text version of the product. Note PDS wording – Situational Awareness means an extremely heightened threat of severe weather.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1A06F22-1135-4C83-A476-4E87C793588F}" type="slidenum">
              <a:rPr lang="en-US" smtClean="0">
                <a:latin typeface="CopprplGoth BT"/>
              </a:rPr>
              <a:pPr/>
              <a:t>9</a:t>
            </a:fld>
            <a:endParaRPr lang="en-US" smtClean="0">
              <a:latin typeface="CopprplGoth BT"/>
            </a:endParaRPr>
          </a:p>
        </p:txBody>
      </p:sp>
      <p:sp>
        <p:nvSpPr>
          <p:cNvPr id="98307" name="Rectangle 2"/>
          <p:cNvSpPr>
            <a:spLocks noGrp="1" noRot="1" noChangeAspect="1" noChangeArrowheads="1" noTextEdit="1"/>
          </p:cNvSpPr>
          <p:nvPr>
            <p:ph type="sldImg"/>
          </p:nvPr>
        </p:nvSpPr>
        <p:spPr>
          <a:xfrm>
            <a:off x="1144588" y="687388"/>
            <a:ext cx="4568825" cy="3427412"/>
          </a:xfrm>
          <a:ln/>
        </p:spPr>
      </p:sp>
      <p:sp>
        <p:nvSpPr>
          <p:cNvPr id="98308" name="Rectangle 3"/>
          <p:cNvSpPr>
            <a:spLocks noGrp="1" noChangeArrowheads="1"/>
          </p:cNvSpPr>
          <p:nvPr>
            <p:ph type="body" idx="1"/>
          </p:nvPr>
        </p:nvSpPr>
        <p:spPr>
          <a:noFill/>
          <a:ln/>
        </p:spPr>
        <p:txBody>
          <a:bodyPr/>
          <a:lstStyle/>
          <a:p>
            <a:pPr eaLnBrk="1" hangingPunct="1"/>
            <a:r>
              <a:rPr lang="en-US" dirty="0" smtClean="0"/>
              <a:t>Talking points: Warnings are storm driven events that urge people to take immediate action to protect life or property. Average valid time is 30 to 60 minutes for very specific areas. Point out polygon warnings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DD4F24F-73AA-4C24-B576-8AC19A4B3B7C}" type="slidenum">
              <a:rPr lang="en-US" smtClean="0">
                <a:latin typeface="CopprplGoth BT"/>
              </a:rPr>
              <a:pPr/>
              <a:t>14</a:t>
            </a:fld>
            <a:endParaRPr lang="en-US" smtClean="0">
              <a:latin typeface="CopprplGoth BT"/>
            </a:endParaRPr>
          </a:p>
        </p:txBody>
      </p:sp>
      <p:sp>
        <p:nvSpPr>
          <p:cNvPr id="99331" name="Rectangle 2"/>
          <p:cNvSpPr>
            <a:spLocks noGrp="1" noRot="1" noChangeAspect="1" noChangeArrowheads="1" noTextEdit="1"/>
          </p:cNvSpPr>
          <p:nvPr>
            <p:ph type="sldImg"/>
          </p:nvPr>
        </p:nvSpPr>
        <p:spPr>
          <a:xfrm>
            <a:off x="1144588" y="687388"/>
            <a:ext cx="4568825" cy="3427412"/>
          </a:xfrm>
          <a:ln/>
        </p:spPr>
      </p:sp>
      <p:sp>
        <p:nvSpPr>
          <p:cNvPr id="99332" name="Rectangle 3"/>
          <p:cNvSpPr>
            <a:spLocks noGrp="1" noChangeArrowheads="1"/>
          </p:cNvSpPr>
          <p:nvPr>
            <p:ph type="body" idx="1"/>
          </p:nvPr>
        </p:nvSpPr>
        <p:spPr>
          <a:noFill/>
          <a:ln/>
        </p:spPr>
        <p:txBody>
          <a:bodyPr/>
          <a:lstStyle/>
          <a:p>
            <a:pPr marL="228600" indent="-228600">
              <a:spcBef>
                <a:spcPct val="50000"/>
              </a:spcBef>
              <a:buClr>
                <a:schemeClr val="hlink"/>
              </a:buClr>
              <a:buFontTx/>
              <a:buChar char="•"/>
              <a:defRPr/>
            </a:pPr>
            <a:r>
              <a:rPr lang="en-US" sz="1200" dirty="0" smtClean="0">
                <a:latin typeface="Arial" charset="0"/>
              </a:rPr>
              <a:t>Of</a:t>
            </a:r>
            <a:r>
              <a:rPr lang="en-US" sz="1200" baseline="0" dirty="0" smtClean="0">
                <a:latin typeface="Arial" charset="0"/>
              </a:rPr>
              <a:t> course we will mention NWR, but we also need to stress that there are numerous other ways to get warnings, some better than NWR</a:t>
            </a:r>
            <a:endParaRPr lang="en-US" sz="1200" dirty="0" smtClean="0">
              <a:latin typeface="Arial" charset="0"/>
            </a:endParaRPr>
          </a:p>
          <a:p>
            <a:pPr marL="228600" indent="-228600">
              <a:spcBef>
                <a:spcPct val="50000"/>
              </a:spcBef>
              <a:buClr>
                <a:schemeClr val="hlink"/>
              </a:buClr>
              <a:buFontTx/>
              <a:buChar char="•"/>
              <a:defRPr/>
            </a:pPr>
            <a:r>
              <a:rPr lang="en-US" sz="1200" dirty="0" smtClean="0">
                <a:latin typeface="Arial" charset="0"/>
              </a:rPr>
              <a:t>NOAA Weather Radio</a:t>
            </a:r>
          </a:p>
          <a:p>
            <a:pPr marL="228600" indent="-228600">
              <a:spcBef>
                <a:spcPct val="50000"/>
              </a:spcBef>
              <a:buClr>
                <a:schemeClr val="hlink"/>
              </a:buClr>
              <a:buFontTx/>
              <a:buChar char="•"/>
              <a:defRPr/>
            </a:pPr>
            <a:r>
              <a:rPr lang="en-US" sz="1200" dirty="0" smtClean="0">
                <a:latin typeface="Arial" charset="0"/>
              </a:rPr>
              <a:t>weathercall.net</a:t>
            </a:r>
          </a:p>
          <a:p>
            <a:pPr marL="228600" indent="-228600">
              <a:spcBef>
                <a:spcPct val="50000"/>
              </a:spcBef>
              <a:buClr>
                <a:schemeClr val="hlink"/>
              </a:buClr>
              <a:buFontTx/>
              <a:buChar char="•"/>
              <a:defRPr/>
            </a:pPr>
            <a:r>
              <a:rPr lang="en-US" sz="1200" dirty="0" smtClean="0">
                <a:latin typeface="Arial" charset="0"/>
              </a:rPr>
              <a:t>Code Red / </a:t>
            </a:r>
            <a:r>
              <a:rPr lang="en-US" sz="1200" dirty="0" err="1" smtClean="0">
                <a:latin typeface="Arial" charset="0"/>
              </a:rPr>
              <a:t>Rvrs</a:t>
            </a:r>
            <a:r>
              <a:rPr lang="en-US" sz="1200" dirty="0" smtClean="0">
                <a:latin typeface="Arial" charset="0"/>
              </a:rPr>
              <a:t> 911</a:t>
            </a:r>
          </a:p>
          <a:p>
            <a:pPr marL="228600" indent="-228600">
              <a:spcBef>
                <a:spcPct val="50000"/>
              </a:spcBef>
              <a:buClr>
                <a:schemeClr val="hlink"/>
              </a:buClr>
              <a:buFontTx/>
              <a:buChar char="•"/>
              <a:defRPr/>
            </a:pPr>
            <a:r>
              <a:rPr lang="en-US" sz="1200" dirty="0" smtClean="0">
                <a:latin typeface="Arial" charset="0"/>
              </a:rPr>
              <a:t>Smart Phone apps</a:t>
            </a:r>
          </a:p>
          <a:p>
            <a:pPr marL="228600" indent="-228600">
              <a:spcBef>
                <a:spcPct val="50000"/>
              </a:spcBef>
              <a:buClr>
                <a:schemeClr val="hlink"/>
              </a:buClr>
              <a:buFontTx/>
              <a:buChar char="•"/>
              <a:defRPr/>
            </a:pPr>
            <a:r>
              <a:rPr lang="en-US" sz="1200" dirty="0" smtClean="0">
                <a:latin typeface="Arial" charset="0"/>
              </a:rPr>
              <a:t>RSS feeds/Twitter</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81CEDE8-A8C8-40EB-BB62-E029F868E25E}" type="slidenum">
              <a:rPr lang="en-US" smtClean="0">
                <a:latin typeface="CopprplGoth BT"/>
              </a:rPr>
              <a:pPr/>
              <a:t>19</a:t>
            </a:fld>
            <a:endParaRPr lang="en-US" smtClean="0">
              <a:latin typeface="CopprplGoth BT"/>
            </a:endParaRPr>
          </a:p>
        </p:txBody>
      </p:sp>
      <p:sp>
        <p:nvSpPr>
          <p:cNvPr id="151555" name="Rectangle 2"/>
          <p:cNvSpPr>
            <a:spLocks noGrp="1" noRot="1" noChangeAspect="1" noChangeArrowheads="1" noTextEdit="1"/>
          </p:cNvSpPr>
          <p:nvPr>
            <p:ph type="sldImg"/>
          </p:nvPr>
        </p:nvSpPr>
        <p:spPr>
          <a:xfrm>
            <a:off x="1144588" y="687388"/>
            <a:ext cx="4568825" cy="3427412"/>
          </a:xfrm>
          <a:ln/>
        </p:spPr>
      </p:sp>
      <p:sp>
        <p:nvSpPr>
          <p:cNvPr id="151556" name="Rectangle 3"/>
          <p:cNvSpPr>
            <a:spLocks noGrp="1" noChangeArrowheads="1"/>
          </p:cNvSpPr>
          <p:nvPr>
            <p:ph type="body" idx="1"/>
          </p:nvPr>
        </p:nvSpPr>
        <p:spPr>
          <a:noFill/>
          <a:ln/>
        </p:spPr>
        <p:txBody>
          <a:bodyPr/>
          <a:lstStyle/>
          <a:p>
            <a:pPr eaLnBrk="1" hangingPunct="1"/>
            <a:r>
              <a:rPr lang="en-US" smtClean="0"/>
              <a:t>Radar data is also there, free of charge.  You can also check out other radar sites across the region and country. THE END!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81000"/>
            <a:ext cx="8458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C41F6A-24DE-40C6-A8C0-C2A3485A3521}" type="slidenum">
              <a:rPr lang="en-US"/>
              <a:pPr>
                <a:defRPr/>
              </a:pPr>
              <a:t>‹#›</a:t>
            </a:fld>
            <a:endParaRPr lang="en-US"/>
          </a:p>
        </p:txBody>
      </p:sp>
    </p:spTree>
    <p:extLst>
      <p:ext uri="{BB962C8B-B14F-4D97-AF65-F5344CB8AC3E}">
        <p14:creationId xmlns:p14="http://schemas.microsoft.com/office/powerpoint/2010/main" val="28865761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4/19/2012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4/19/2012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4/19/2012</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file:///\\EAX-S-FILESVR\APPS\Presentations\2011%20Spotter\intro.wmv"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feature=player_embedded&amp;v=fgbXOLurjq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tro.wmv">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p:spPr>
      </p:pic>
      <p:sp>
        <p:nvSpPr>
          <p:cNvPr id="4100" name="Rectangle 4"/>
          <p:cNvSpPr>
            <a:spLocks noGrp="1" noChangeArrowheads="1"/>
          </p:cNvSpPr>
          <p:nvPr>
            <p:ph type="title"/>
          </p:nvPr>
        </p:nvSpPr>
        <p:spPr>
          <a:xfrm>
            <a:off x="0" y="533400"/>
            <a:ext cx="9372600" cy="1143000"/>
          </a:xfrm>
        </p:spPr>
        <p:txBody>
          <a:bodyPr>
            <a:normAutofit fontScale="90000"/>
          </a:bodyPr>
          <a:lstStyle/>
          <a:p>
            <a:pPr algn="ctr" eaLnBrk="1" hangingPunct="1">
              <a:defRPr/>
            </a:pPr>
            <a:r>
              <a:rPr lang="en-US" sz="5400" b="0" dirty="0" smtClean="0"/>
              <a:t>Preparing your Church and</a:t>
            </a:r>
            <a:br>
              <a:rPr lang="en-US" sz="5400" b="0" dirty="0" smtClean="0"/>
            </a:br>
            <a:r>
              <a:rPr lang="en-US" sz="5400" b="0" dirty="0" smtClean="0"/>
              <a:t>Congregation for Severe Weather</a:t>
            </a:r>
          </a:p>
        </p:txBody>
      </p:sp>
      <p:sp>
        <p:nvSpPr>
          <p:cNvPr id="4101" name="Text Box 5"/>
          <p:cNvSpPr txBox="1">
            <a:spLocks noChangeArrowheads="1"/>
          </p:cNvSpPr>
          <p:nvPr/>
        </p:nvSpPr>
        <p:spPr bwMode="auto">
          <a:xfrm>
            <a:off x="0" y="5943600"/>
            <a:ext cx="9144000" cy="707886"/>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lgn="ctr">
              <a:spcBef>
                <a:spcPct val="50000"/>
              </a:spcBef>
              <a:defRPr/>
            </a:pPr>
            <a:r>
              <a:rPr lang="en-US" sz="2000" i="1" dirty="0" smtClean="0">
                <a:latin typeface="Arial" charset="0"/>
              </a:rPr>
              <a:t>Andy Bailey National </a:t>
            </a:r>
            <a:r>
              <a:rPr lang="en-US" sz="2000" i="1" dirty="0">
                <a:latin typeface="Arial" charset="0"/>
              </a:rPr>
              <a:t>Weather </a:t>
            </a:r>
            <a:r>
              <a:rPr lang="en-US" sz="2000" i="1" dirty="0" smtClean="0">
                <a:latin typeface="Arial" charset="0"/>
              </a:rPr>
              <a:t>Service</a:t>
            </a:r>
            <a:br>
              <a:rPr lang="en-US" sz="2000" i="1" dirty="0" smtClean="0">
                <a:latin typeface="Arial" charset="0"/>
              </a:rPr>
            </a:br>
            <a:r>
              <a:rPr lang="en-US" sz="2000" i="1" dirty="0" smtClean="0">
                <a:latin typeface="Arial" charset="0"/>
              </a:rPr>
              <a:t>Kansas </a:t>
            </a:r>
            <a:r>
              <a:rPr lang="en-US" sz="2000" i="1" dirty="0">
                <a:latin typeface="Arial" charset="0"/>
              </a:rPr>
              <a:t>City/Pleasant Hill, Missouri</a:t>
            </a:r>
          </a:p>
        </p:txBody>
      </p:sp>
      <p:pic>
        <p:nvPicPr>
          <p:cNvPr id="5122" name="Picture 2" descr="http://photo.accuweather.com/photogallery/2007/10/500/00e91c9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5999"/>
            <a:ext cx="45720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napcache.boston.com/universal/site_graphics/blogs/bigpicture/tornado_030212/b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285999"/>
            <a:ext cx="45720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5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100"/>
                                        </p:tgtEl>
                                      </p:cBhvr>
                                    </p:animEffect>
                                    <p:set>
                                      <p:cBhvr>
                                        <p:cTn id="7" dur="1" fill="hold">
                                          <p:stCondLst>
                                            <p:cond delay="1999"/>
                                          </p:stCondLst>
                                        </p:cTn>
                                        <p:tgtEl>
                                          <p:spTgt spid="410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4101"/>
                                        </p:tgtEl>
                                      </p:cBhvr>
                                    </p:animEffect>
                                    <p:set>
                                      <p:cBhvr>
                                        <p:cTn id="10" dur="1" fill="hold">
                                          <p:stCondLst>
                                            <p:cond delay="1999"/>
                                          </p:stCondLst>
                                        </p:cTn>
                                        <p:tgtEl>
                                          <p:spTgt spid="410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8438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6"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4100" grpId="0"/>
      <p:bldP spid="4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dirty="0" smtClean="0"/>
              <a:t>Impact Based Warning </a:t>
            </a:r>
            <a:r>
              <a:rPr lang="en-US" dirty="0" smtClean="0"/>
              <a:t>Experiment</a:t>
            </a:r>
            <a:endParaRPr lang="en-US" dirty="0"/>
          </a:p>
        </p:txBody>
      </p:sp>
      <p:sp>
        <p:nvSpPr>
          <p:cNvPr id="3" name="Content Placeholder 2"/>
          <p:cNvSpPr>
            <a:spLocks noGrp="1"/>
          </p:cNvSpPr>
          <p:nvPr>
            <p:ph idx="1"/>
          </p:nvPr>
        </p:nvSpPr>
        <p:spPr/>
        <p:txBody>
          <a:bodyPr/>
          <a:lstStyle/>
          <a:p>
            <a:r>
              <a:rPr lang="en-US" dirty="0" smtClean="0"/>
              <a:t>Not trying to scare</a:t>
            </a:r>
          </a:p>
          <a:p>
            <a:r>
              <a:rPr lang="en-US" dirty="0" smtClean="0"/>
              <a:t>Enhanced wording which matches threat</a:t>
            </a:r>
          </a:p>
          <a:p>
            <a:pPr lvl="1"/>
            <a:r>
              <a:rPr lang="en-US" dirty="0" smtClean="0"/>
              <a:t>Paint a realistic picture of potential impacts</a:t>
            </a:r>
          </a:p>
        </p:txBody>
      </p:sp>
    </p:spTree>
    <p:extLst>
      <p:ext uri="{BB962C8B-B14F-4D97-AF65-F5344CB8AC3E}">
        <p14:creationId xmlns:p14="http://schemas.microsoft.com/office/powerpoint/2010/main" val="53658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“Base” Tornado Warning</a:t>
            </a:r>
            <a:endParaRPr lang="en-US" dirty="0"/>
          </a:p>
        </p:txBody>
      </p:sp>
      <p:sp>
        <p:nvSpPr>
          <p:cNvPr id="3" name="Content Placeholder 2"/>
          <p:cNvSpPr>
            <a:spLocks noGrp="1"/>
          </p:cNvSpPr>
          <p:nvPr>
            <p:ph idx="1"/>
          </p:nvPr>
        </p:nvSpPr>
        <p:spPr/>
        <p:txBody>
          <a:bodyPr/>
          <a:lstStyle/>
          <a:p>
            <a:pPr marL="36576" indent="0">
              <a:buNone/>
            </a:pPr>
            <a:r>
              <a:rPr lang="en-US" dirty="0"/>
              <a:t>SIGNIFICANT HOUSE AND BUILDING DAMAGE POSSIBLE. MOBILE HOMES COMPLETELY DESTROYED IF HIT. SOME TREES UPROOTED OR SNAPPED. VEHICLES WILL LIKELY BE THROWN BY TORNADIC WINDS.</a:t>
            </a:r>
          </a:p>
        </p:txBody>
      </p:sp>
    </p:spTree>
    <p:extLst>
      <p:ext uri="{BB962C8B-B14F-4D97-AF65-F5344CB8AC3E}">
        <p14:creationId xmlns:p14="http://schemas.microsoft.com/office/powerpoint/2010/main" val="265775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“Enhanced” Tornado Warning</a:t>
            </a:r>
            <a:endParaRPr lang="en-US" dirty="0"/>
          </a:p>
        </p:txBody>
      </p:sp>
      <p:sp>
        <p:nvSpPr>
          <p:cNvPr id="3" name="Content Placeholder 2"/>
          <p:cNvSpPr>
            <a:spLocks noGrp="1"/>
          </p:cNvSpPr>
          <p:nvPr>
            <p:ph idx="1"/>
          </p:nvPr>
        </p:nvSpPr>
        <p:spPr/>
        <p:txBody>
          <a:bodyPr/>
          <a:lstStyle/>
          <a:p>
            <a:pPr marL="36576" indent="0">
              <a:buNone/>
            </a:pPr>
            <a:r>
              <a:rPr lang="en-US" dirty="0"/>
              <a:t>MAJOR HOUSE AND BUILDING DAMAGE LIKELY AND COMPLETE DESTRUCTION POSSIBLE. NUMEROUS TREES SNAPPED. MAJOR POWER OUTAGES IN PATH OF TORNADO HIGHLY LIKELY. SOME ROADS POSSIBLY BLOCKED BY TORNADO DEBRIS. COMPLETE DESTRUCTION OF VEHICLES LIKELY.</a:t>
            </a:r>
          </a:p>
        </p:txBody>
      </p:sp>
    </p:spTree>
    <p:extLst>
      <p:ext uri="{BB962C8B-B14F-4D97-AF65-F5344CB8AC3E}">
        <p14:creationId xmlns:p14="http://schemas.microsoft.com/office/powerpoint/2010/main" val="220971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Tornado Emergency</a:t>
            </a:r>
            <a:endParaRPr lang="en-US" dirty="0"/>
          </a:p>
        </p:txBody>
      </p:sp>
      <p:sp>
        <p:nvSpPr>
          <p:cNvPr id="3" name="Content Placeholder 2"/>
          <p:cNvSpPr>
            <a:spLocks noGrp="1"/>
          </p:cNvSpPr>
          <p:nvPr>
            <p:ph idx="1"/>
          </p:nvPr>
        </p:nvSpPr>
        <p:spPr/>
        <p:txBody>
          <a:bodyPr>
            <a:normAutofit fontScale="92500" lnSpcReduction="20000"/>
          </a:bodyPr>
          <a:lstStyle/>
          <a:p>
            <a:pPr marL="36576" indent="0">
              <a:buNone/>
            </a:pPr>
            <a:r>
              <a:rPr lang="en-US" dirty="0"/>
              <a:t>THIS IS A LIFE THREATENING SITUATION. YOU COULD BE KILLED IF NOT UNDERGROUND OR IN A TORNADO SHELTER. COMPLETE DESTRUCTION OF ENTIRE NEIGHBORHOODS IS LIKELY. MANY WELL BUILT HOMES AND BUSINESSES WILL BE COMPLETELY SWEPT FROM THEIR FOUNDATIONS. DEBRIS WILL BLOCK MOST ROADWAYS. MASS DEVASTATION IS HIGHLY LIKELY MAKING THE AREA UNRECOGNIZABLE TO SURVIVORS.</a:t>
            </a:r>
          </a:p>
        </p:txBody>
      </p:sp>
    </p:spTree>
    <p:extLst>
      <p:ext uri="{BB962C8B-B14F-4D97-AF65-F5344CB8AC3E}">
        <p14:creationId xmlns:p14="http://schemas.microsoft.com/office/powerpoint/2010/main" val="396533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www.northerntool.com/images/product/images/162167_lg.jpg"/>
          <p:cNvPicPr>
            <a:picLocks noChangeAspect="1" noChangeArrowheads="1"/>
          </p:cNvPicPr>
          <p:nvPr/>
        </p:nvPicPr>
        <p:blipFill>
          <a:blip r:embed="rId3" cstate="print"/>
          <a:srcRect/>
          <a:stretch>
            <a:fillRect/>
          </a:stretch>
        </p:blipFill>
        <p:spPr bwMode="auto">
          <a:xfrm>
            <a:off x="4953000" y="1219200"/>
            <a:ext cx="2895600" cy="2895600"/>
          </a:xfrm>
          <a:prstGeom prst="rect">
            <a:avLst/>
          </a:prstGeom>
          <a:noFill/>
          <a:ln w="9525">
            <a:noFill/>
            <a:miter lim="800000"/>
            <a:headEnd/>
            <a:tailEnd/>
          </a:ln>
        </p:spPr>
      </p:pic>
      <p:sp>
        <p:nvSpPr>
          <p:cNvPr id="37890" name="Rectangle 2"/>
          <p:cNvSpPr>
            <a:spLocks noChangeArrowheads="1"/>
          </p:cNvSpPr>
          <p:nvPr/>
        </p:nvSpPr>
        <p:spPr bwMode="auto">
          <a:xfrm>
            <a:off x="609600" y="2743200"/>
            <a:ext cx="8229600" cy="1160463"/>
          </a:xfrm>
          <a:prstGeom prst="rect">
            <a:avLst/>
          </a:prstGeom>
          <a:noFill/>
          <a:ln w="9525">
            <a:noFill/>
            <a:miter lim="800000"/>
            <a:headEnd/>
            <a:tailEnd/>
          </a:ln>
          <a:effectLst>
            <a:outerShdw dist="35921" dir="2700000" algn="ctr" rotWithShape="0">
              <a:schemeClr val="bg1"/>
            </a:outerShdw>
          </a:effectLst>
        </p:spPr>
        <p:txBody>
          <a:bodyPr>
            <a:spAutoFit/>
          </a:bodyPr>
          <a:lstStyle/>
          <a:p>
            <a:pPr marL="571500" lvl="1" indent="-457200">
              <a:spcBef>
                <a:spcPct val="50000"/>
              </a:spcBef>
              <a:buClr>
                <a:schemeClr val="tx2"/>
              </a:buClr>
              <a:buFontTx/>
              <a:buChar char="-"/>
              <a:defRPr/>
            </a:pPr>
            <a:endParaRPr lang="en-US" sz="2800">
              <a:solidFill>
                <a:schemeClr val="tx1"/>
              </a:solidFill>
              <a:latin typeface="Arial" charset="0"/>
            </a:endParaRPr>
          </a:p>
          <a:p>
            <a:pPr marL="571500" lvl="1" indent="-457200">
              <a:spcBef>
                <a:spcPct val="50000"/>
              </a:spcBef>
              <a:buClr>
                <a:schemeClr val="tx2"/>
              </a:buClr>
              <a:buFont typeface="Wingdings" pitchFamily="2" charset="2"/>
              <a:buNone/>
              <a:defRPr/>
            </a:pPr>
            <a:r>
              <a:rPr lang="en-US" sz="2800">
                <a:effectLst>
                  <a:outerShdw blurRad="38100" dist="38100" dir="2700000" algn="tl">
                    <a:srgbClr val="808080"/>
                  </a:outerShdw>
                </a:effectLst>
                <a:latin typeface="Arial" charset="0"/>
              </a:rPr>
              <a:t>	</a:t>
            </a:r>
            <a:endParaRPr lang="en-US" sz="2800" u="sng">
              <a:solidFill>
                <a:schemeClr val="tx1"/>
              </a:solidFill>
              <a:latin typeface="Arial" charset="0"/>
            </a:endParaRPr>
          </a:p>
        </p:txBody>
      </p:sp>
      <p:sp>
        <p:nvSpPr>
          <p:cNvPr id="37897" name="Rectangle 9"/>
          <p:cNvSpPr>
            <a:spLocks noChangeArrowheads="1"/>
          </p:cNvSpPr>
          <p:nvPr/>
        </p:nvSpPr>
        <p:spPr bwMode="auto">
          <a:xfrm>
            <a:off x="304800" y="0"/>
            <a:ext cx="8305800" cy="914400"/>
          </a:xfrm>
          <a:prstGeom prst="rect">
            <a:avLst/>
          </a:prstGeom>
          <a:noFill/>
          <a:ln w="9525">
            <a:noFill/>
            <a:miter lim="800000"/>
            <a:headEnd/>
            <a:tailEnd/>
          </a:ln>
          <a:effectLst>
            <a:outerShdw dist="35921" dir="2700000" algn="ctr" rotWithShape="0">
              <a:schemeClr val="bg1"/>
            </a:outerShdw>
          </a:effectLst>
        </p:spPr>
        <p:txBody>
          <a:bodyPr anchor="ctr"/>
          <a:lstStyle/>
          <a:p>
            <a:pPr algn="ctr">
              <a:defRPr/>
            </a:pPr>
            <a:r>
              <a:rPr lang="en-US" sz="4400" b="0" dirty="0">
                <a:solidFill>
                  <a:schemeClr val="tx1"/>
                </a:solidFill>
                <a:latin typeface="Times New Roman" pitchFamily="18" charset="0"/>
              </a:rPr>
              <a:t>How Will You Be Alerted?</a:t>
            </a:r>
          </a:p>
        </p:txBody>
      </p:sp>
      <p:pic>
        <p:nvPicPr>
          <p:cNvPr id="26630" name="Picture 2" descr="Rapid, Local alerts when severe weather is nearby"/>
          <p:cNvPicPr>
            <a:picLocks noChangeAspect="1" noChangeArrowheads="1"/>
          </p:cNvPicPr>
          <p:nvPr/>
        </p:nvPicPr>
        <p:blipFill>
          <a:blip r:embed="rId4" cstate="print"/>
          <a:srcRect r="63797"/>
          <a:stretch>
            <a:fillRect/>
          </a:stretch>
        </p:blipFill>
        <p:spPr bwMode="auto">
          <a:xfrm>
            <a:off x="1295400" y="4495800"/>
            <a:ext cx="3124200" cy="1371600"/>
          </a:xfrm>
          <a:prstGeom prst="rect">
            <a:avLst/>
          </a:prstGeom>
          <a:noFill/>
          <a:ln w="9525">
            <a:noFill/>
            <a:miter lim="800000"/>
            <a:headEnd/>
            <a:tailEnd/>
          </a:ln>
        </p:spPr>
      </p:pic>
      <p:pic>
        <p:nvPicPr>
          <p:cNvPr id="26631" name="Picture 4" descr="http://techplore.com/technology/wp-content/uploads/2009/07/new_iphone.jpg"/>
          <p:cNvPicPr>
            <a:picLocks noChangeAspect="1" noChangeArrowheads="1"/>
          </p:cNvPicPr>
          <p:nvPr/>
        </p:nvPicPr>
        <p:blipFill>
          <a:blip r:embed="rId5" cstate="print"/>
          <a:srcRect l="18668" t="2245" r="17332" b="3990"/>
          <a:stretch>
            <a:fillRect/>
          </a:stretch>
        </p:blipFill>
        <p:spPr bwMode="auto">
          <a:xfrm>
            <a:off x="2108200" y="1082351"/>
            <a:ext cx="1625600" cy="3184849"/>
          </a:xfrm>
          <a:prstGeom prst="rect">
            <a:avLst/>
          </a:prstGeom>
          <a:noFill/>
          <a:ln w="9525">
            <a:noFill/>
            <a:miter lim="800000"/>
            <a:headEnd/>
            <a:tailEnd/>
          </a:ln>
        </p:spPr>
      </p:pic>
      <p:pic>
        <p:nvPicPr>
          <p:cNvPr id="26632" name="Picture 8" descr="http://www.coderedweb.net/images/new-cr-header.jpg"/>
          <p:cNvPicPr>
            <a:picLocks noChangeAspect="1" noChangeArrowheads="1"/>
          </p:cNvPicPr>
          <p:nvPr/>
        </p:nvPicPr>
        <p:blipFill>
          <a:blip r:embed="rId6" cstate="print"/>
          <a:srcRect l="2089" t="6557" r="55092" b="14754"/>
          <a:stretch>
            <a:fillRect/>
          </a:stretch>
        </p:blipFill>
        <p:spPr bwMode="auto">
          <a:xfrm>
            <a:off x="5257800" y="4572000"/>
            <a:ext cx="3124200" cy="914400"/>
          </a:xfrm>
          <a:prstGeom prst="rect">
            <a:avLst/>
          </a:prstGeom>
          <a:noFill/>
          <a:ln w="9525">
            <a:noFill/>
            <a:miter lim="800000"/>
            <a:headEnd/>
            <a:tailEnd/>
          </a:ln>
        </p:spPr>
      </p:pic>
    </p:spTree>
    <p:extLst>
      <p:ext uri="{BB962C8B-B14F-4D97-AF65-F5344CB8AC3E}">
        <p14:creationId xmlns:p14="http://schemas.microsoft.com/office/powerpoint/2010/main" val="232493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Plan, Things to Consider</a:t>
            </a:r>
            <a:endParaRPr lang="en-US" dirty="0"/>
          </a:p>
        </p:txBody>
      </p:sp>
      <p:sp>
        <p:nvSpPr>
          <p:cNvPr id="3" name="Content Placeholder 2"/>
          <p:cNvSpPr>
            <a:spLocks noGrp="1"/>
          </p:cNvSpPr>
          <p:nvPr>
            <p:ph idx="1"/>
          </p:nvPr>
        </p:nvSpPr>
        <p:spPr/>
        <p:txBody>
          <a:bodyPr>
            <a:normAutofit lnSpcReduction="10000"/>
          </a:bodyPr>
          <a:lstStyle/>
          <a:p>
            <a:r>
              <a:rPr lang="en-US" dirty="0"/>
              <a:t>How will you communicate plan to </a:t>
            </a:r>
            <a:r>
              <a:rPr lang="en-US" dirty="0" smtClean="0"/>
              <a:t>congregation?</a:t>
            </a:r>
            <a:endParaRPr lang="en-US" dirty="0"/>
          </a:p>
          <a:p>
            <a:r>
              <a:rPr lang="en-US" dirty="0" smtClean="0"/>
              <a:t>How will you receive warnings?</a:t>
            </a:r>
          </a:p>
          <a:p>
            <a:r>
              <a:rPr lang="en-US" dirty="0" smtClean="0"/>
              <a:t>Who is your “weather watcher”?</a:t>
            </a:r>
          </a:p>
          <a:p>
            <a:r>
              <a:rPr lang="en-US" dirty="0"/>
              <a:t>Where will you shelter?</a:t>
            </a:r>
          </a:p>
          <a:p>
            <a:r>
              <a:rPr lang="en-US" dirty="0" smtClean="0"/>
              <a:t>When </a:t>
            </a:r>
            <a:r>
              <a:rPr lang="en-US" dirty="0"/>
              <a:t>will you postpone/cancel </a:t>
            </a:r>
            <a:r>
              <a:rPr lang="en-US" dirty="0" smtClean="0"/>
              <a:t>events?</a:t>
            </a:r>
          </a:p>
          <a:p>
            <a:r>
              <a:rPr lang="en-US" dirty="0" smtClean="0"/>
              <a:t>Will you build safer shelter areas in future building/expansion?</a:t>
            </a:r>
          </a:p>
          <a:p>
            <a:r>
              <a:rPr lang="en-US" dirty="0" smtClean="0"/>
              <a:t>Consult with local emergency manager</a:t>
            </a:r>
          </a:p>
        </p:txBody>
      </p:sp>
    </p:spTree>
    <p:extLst>
      <p:ext uri="{BB962C8B-B14F-4D97-AF65-F5344CB8AC3E}">
        <p14:creationId xmlns:p14="http://schemas.microsoft.com/office/powerpoint/2010/main" val="1239304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144000" cy="1143000"/>
          </a:xfrm>
        </p:spPr>
        <p:txBody>
          <a:bodyPr>
            <a:normAutofit/>
          </a:bodyPr>
          <a:lstStyle/>
          <a:p>
            <a:r>
              <a:rPr lang="en-US" dirty="0" smtClean="0"/>
              <a:t>At Home Your Congregation Should:</a:t>
            </a:r>
            <a:endParaRPr lang="en-US" dirty="0"/>
          </a:p>
        </p:txBody>
      </p:sp>
      <p:sp>
        <p:nvSpPr>
          <p:cNvPr id="3" name="Content Placeholder 2"/>
          <p:cNvSpPr>
            <a:spLocks noGrp="1"/>
          </p:cNvSpPr>
          <p:nvPr>
            <p:ph idx="1"/>
          </p:nvPr>
        </p:nvSpPr>
        <p:spPr/>
        <p:txBody>
          <a:bodyPr/>
          <a:lstStyle/>
          <a:p>
            <a:r>
              <a:rPr lang="en-US" dirty="0" smtClean="0"/>
              <a:t>Identify the safest shelter</a:t>
            </a:r>
          </a:p>
          <a:p>
            <a:pPr marL="448056" lvl="1" indent="0">
              <a:buNone/>
            </a:pPr>
            <a:r>
              <a:rPr lang="en-US" dirty="0" smtClean="0"/>
              <a:t>(lowest level, interior room)</a:t>
            </a:r>
          </a:p>
          <a:p>
            <a:r>
              <a:rPr lang="en-US" dirty="0" smtClean="0"/>
              <a:t>Discuss with everyone in the house</a:t>
            </a:r>
          </a:p>
          <a:p>
            <a:r>
              <a:rPr lang="en-US" dirty="0" smtClean="0"/>
              <a:t>Have ways to receive warnings</a:t>
            </a:r>
          </a:p>
          <a:p>
            <a:pPr lvl="1"/>
            <a:r>
              <a:rPr lang="en-US" dirty="0" smtClean="0"/>
              <a:t>NWR, weather call, code red, etc.</a:t>
            </a:r>
          </a:p>
          <a:p>
            <a:r>
              <a:rPr lang="en-US" dirty="0" smtClean="0">
                <a:solidFill>
                  <a:schemeClr val="accent2">
                    <a:lumMod val="60000"/>
                    <a:lumOff val="40000"/>
                  </a:schemeClr>
                </a:solidFill>
              </a:rPr>
              <a:t>Seek shelter when appropriate</a:t>
            </a:r>
          </a:p>
        </p:txBody>
      </p:sp>
    </p:spTree>
    <p:extLst>
      <p:ext uri="{BB962C8B-B14F-4D97-AF65-F5344CB8AC3E}">
        <p14:creationId xmlns:p14="http://schemas.microsoft.com/office/powerpoint/2010/main" val="201757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Outlook-Temperatures</a:t>
            </a:r>
            <a:endParaRPr lang="en-US" dirty="0"/>
          </a:p>
        </p:txBody>
      </p:sp>
      <p:pic>
        <p:nvPicPr>
          <p:cNvPr id="8194" name="Picture 2" descr="http://www.cpc.ncep.noaa.gov/products/predictions/30day/off14_temp.gif"/>
          <p:cNvPicPr>
            <a:picLocks noChangeAspect="1" noChangeArrowheads="1"/>
          </p:cNvPicPr>
          <p:nvPr/>
        </p:nvPicPr>
        <p:blipFill rotWithShape="1">
          <a:blip r:embed="rId2">
            <a:extLst>
              <a:ext uri="{28A0092B-C50C-407E-A947-70E740481C1C}">
                <a14:useLocalDpi xmlns:a14="http://schemas.microsoft.com/office/drawing/2010/main" val="0"/>
              </a:ext>
            </a:extLst>
          </a:blip>
          <a:srcRect t="42362" b="-1504"/>
          <a:stretch/>
        </p:blipFill>
        <p:spPr bwMode="auto">
          <a:xfrm>
            <a:off x="1152525" y="1905000"/>
            <a:ext cx="6848475" cy="37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89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Outlook-Precipitation</a:t>
            </a:r>
            <a:endParaRPr lang="en-US" dirty="0"/>
          </a:p>
        </p:txBody>
      </p:sp>
      <p:pic>
        <p:nvPicPr>
          <p:cNvPr id="9218" name="Picture 2" descr="http://www.cpc.ncep.noaa.gov/products/predictions/30day/off14_prcp.gif"/>
          <p:cNvPicPr>
            <a:picLocks noChangeAspect="1" noChangeArrowheads="1"/>
          </p:cNvPicPr>
          <p:nvPr/>
        </p:nvPicPr>
        <p:blipFill rotWithShape="1">
          <a:blip r:embed="rId2">
            <a:extLst>
              <a:ext uri="{28A0092B-C50C-407E-A947-70E740481C1C}">
                <a14:useLocalDpi xmlns:a14="http://schemas.microsoft.com/office/drawing/2010/main" val="0"/>
              </a:ext>
            </a:extLst>
          </a:blip>
          <a:srcRect t="38010"/>
          <a:stretch/>
        </p:blipFill>
        <p:spPr bwMode="auto">
          <a:xfrm>
            <a:off x="1143000" y="1752600"/>
            <a:ext cx="6848475" cy="394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2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228600" y="1447800"/>
            <a:ext cx="83058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defRPr/>
            </a:pPr>
            <a:r>
              <a:rPr lang="en-US" sz="3200" b="0" dirty="0" smtClean="0">
                <a:latin typeface="Arial" charset="0"/>
              </a:rPr>
              <a:t>Thank you!</a:t>
            </a:r>
            <a:endParaRPr lang="en-US" sz="3200" b="0" dirty="0">
              <a:latin typeface="Arial" charset="0"/>
            </a:endParaRPr>
          </a:p>
        </p:txBody>
      </p:sp>
      <p:sp>
        <p:nvSpPr>
          <p:cNvPr id="158723" name="Text Box 3"/>
          <p:cNvSpPr txBox="1">
            <a:spLocks noChangeArrowheads="1"/>
          </p:cNvSpPr>
          <p:nvPr/>
        </p:nvSpPr>
        <p:spPr bwMode="auto">
          <a:xfrm>
            <a:off x="990600" y="2711450"/>
            <a:ext cx="6858000" cy="6413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defRPr/>
            </a:pPr>
            <a:r>
              <a:rPr lang="en-US" sz="3600" dirty="0">
                <a:solidFill>
                  <a:srgbClr val="FFFF00"/>
                </a:solidFill>
                <a:latin typeface="Arial" charset="0"/>
              </a:rPr>
              <a:t>http://weather.gov/kc</a:t>
            </a:r>
          </a:p>
        </p:txBody>
      </p:sp>
      <p:sp>
        <p:nvSpPr>
          <p:cNvPr id="158726" name="Text Box 6"/>
          <p:cNvSpPr txBox="1">
            <a:spLocks noChangeArrowheads="1"/>
          </p:cNvSpPr>
          <p:nvPr/>
        </p:nvSpPr>
        <p:spPr bwMode="auto">
          <a:xfrm>
            <a:off x="381000" y="3834825"/>
            <a:ext cx="8305800" cy="58477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defRPr/>
            </a:pPr>
            <a:r>
              <a:rPr lang="en-US" sz="3200" b="0" dirty="0" smtClean="0">
                <a:solidFill>
                  <a:srgbClr val="FFFF00"/>
                </a:solidFill>
                <a:latin typeface="Arial" charset="0"/>
              </a:rPr>
              <a:t>andy.bailey@noaa.gov</a:t>
            </a:r>
            <a:endParaRPr lang="en-US" sz="3200" b="0" dirty="0">
              <a:solidFill>
                <a:srgbClr val="FFFF00"/>
              </a:solidFill>
              <a:latin typeface="Arial" charset="0"/>
            </a:endParaRPr>
          </a:p>
        </p:txBody>
      </p:sp>
    </p:spTree>
    <p:extLst>
      <p:ext uri="{BB962C8B-B14F-4D97-AF65-F5344CB8AC3E}">
        <p14:creationId xmlns:p14="http://schemas.microsoft.com/office/powerpoint/2010/main" val="202178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458200" cy="1143000"/>
          </a:xfrm>
        </p:spPr>
        <p:txBody>
          <a:bodyPr/>
          <a:lstStyle/>
          <a:p>
            <a:pPr eaLnBrk="1" hangingPunct="1">
              <a:defRPr/>
            </a:pPr>
            <a:r>
              <a:rPr lang="en-US" dirty="0" smtClean="0"/>
              <a:t>Agenda</a:t>
            </a:r>
          </a:p>
        </p:txBody>
      </p:sp>
      <p:sp>
        <p:nvSpPr>
          <p:cNvPr id="6149" name="Rectangle 5"/>
          <p:cNvSpPr>
            <a:spLocks noGrp="1" noChangeArrowheads="1"/>
          </p:cNvSpPr>
          <p:nvPr>
            <p:ph idx="1"/>
          </p:nvPr>
        </p:nvSpPr>
        <p:spPr>
          <a:xfrm>
            <a:off x="685800" y="1600200"/>
            <a:ext cx="4343400" cy="4800600"/>
          </a:xfrm>
          <a:effectLst>
            <a:outerShdw dist="35921" dir="2700000" algn="ctr" rotWithShape="0">
              <a:schemeClr val="bg1">
                <a:alpha val="50000"/>
              </a:schemeClr>
            </a:outerShdw>
          </a:effectLst>
        </p:spPr>
        <p:txBody>
          <a:bodyPr/>
          <a:lstStyle/>
          <a:p>
            <a:pPr eaLnBrk="1" hangingPunct="1">
              <a:buClr>
                <a:schemeClr val="tx1"/>
              </a:buClr>
              <a:defRPr/>
            </a:pPr>
            <a:r>
              <a:rPr lang="en-US" sz="2400" dirty="0" smtClean="0"/>
              <a:t>Palm Sunday Tornado Video</a:t>
            </a:r>
          </a:p>
          <a:p>
            <a:pPr eaLnBrk="1" hangingPunct="1">
              <a:buClr>
                <a:schemeClr val="tx1"/>
              </a:buClr>
              <a:buFontTx/>
              <a:buNone/>
              <a:defRPr/>
            </a:pPr>
            <a:endParaRPr lang="en-US" sz="1400" dirty="0" smtClean="0"/>
          </a:p>
          <a:p>
            <a:pPr eaLnBrk="1" hangingPunct="1">
              <a:buClr>
                <a:schemeClr val="tx1"/>
              </a:buClr>
              <a:defRPr/>
            </a:pPr>
            <a:r>
              <a:rPr lang="en-US" sz="2400" dirty="0" smtClean="0"/>
              <a:t>Severe Weather Trends</a:t>
            </a:r>
          </a:p>
          <a:p>
            <a:pPr eaLnBrk="1" hangingPunct="1">
              <a:buClr>
                <a:schemeClr val="tx1"/>
              </a:buClr>
              <a:defRPr/>
            </a:pPr>
            <a:endParaRPr lang="en-US" sz="1400" dirty="0" smtClean="0"/>
          </a:p>
          <a:p>
            <a:pPr eaLnBrk="1" hangingPunct="1">
              <a:buClr>
                <a:schemeClr val="tx1"/>
              </a:buClr>
              <a:defRPr/>
            </a:pPr>
            <a:r>
              <a:rPr lang="en-US" sz="2400" dirty="0" smtClean="0"/>
              <a:t>Watches, Warnings, and Your Plan</a:t>
            </a:r>
          </a:p>
          <a:p>
            <a:pPr eaLnBrk="1" hangingPunct="1">
              <a:buClr>
                <a:schemeClr val="tx1"/>
              </a:buClr>
              <a:buNone/>
              <a:defRPr/>
            </a:pPr>
            <a:endParaRPr lang="en-US" sz="1400" dirty="0" smtClean="0">
              <a:solidFill>
                <a:schemeClr val="tx1"/>
              </a:solidFill>
            </a:endParaRPr>
          </a:p>
          <a:p>
            <a:pPr eaLnBrk="1" hangingPunct="1">
              <a:buClr>
                <a:schemeClr val="tx1"/>
              </a:buClr>
              <a:defRPr/>
            </a:pPr>
            <a:r>
              <a:rPr lang="en-US" sz="2400" dirty="0" smtClean="0">
                <a:solidFill>
                  <a:srgbClr val="FFFFFF"/>
                </a:solidFill>
              </a:rPr>
              <a:t>Severe Weather Outlook</a:t>
            </a:r>
          </a:p>
          <a:p>
            <a:pPr eaLnBrk="1" hangingPunct="1">
              <a:buClr>
                <a:schemeClr val="tx1"/>
              </a:buClr>
              <a:defRPr/>
            </a:pPr>
            <a:endParaRPr lang="en-US" sz="2400" dirty="0" smtClean="0"/>
          </a:p>
          <a:p>
            <a:pPr eaLnBrk="1" hangingPunct="1">
              <a:buClr>
                <a:schemeClr val="tx1"/>
              </a:buClr>
              <a:defRPr/>
            </a:pPr>
            <a:endParaRPr lang="en-US" sz="2400" b="0" dirty="0" smtClean="0"/>
          </a:p>
          <a:p>
            <a:pPr eaLnBrk="1" hangingPunct="1">
              <a:buClr>
                <a:schemeClr val="tx1"/>
              </a:buClr>
              <a:buFontTx/>
              <a:buNone/>
              <a:defRPr/>
            </a:pPr>
            <a:endParaRPr lang="en-US" sz="2400" b="0" dirty="0" smtClean="0"/>
          </a:p>
        </p:txBody>
      </p:sp>
      <p:pic>
        <p:nvPicPr>
          <p:cNvPr id="6" name="Picture 5" descr="riverton_tor"/>
          <p:cNvPicPr>
            <a:picLocks noChangeAspect="1" noChangeArrowheads="1"/>
          </p:cNvPicPr>
          <p:nvPr/>
        </p:nvPicPr>
        <p:blipFill>
          <a:blip r:embed="rId3" cstate="print"/>
          <a:srcRect/>
          <a:stretch>
            <a:fillRect/>
          </a:stretch>
        </p:blipFill>
        <p:spPr bwMode="auto">
          <a:xfrm>
            <a:off x="5410200" y="1752600"/>
            <a:ext cx="3289300" cy="4114800"/>
          </a:xfrm>
          <a:prstGeom prst="rect">
            <a:avLst/>
          </a:prstGeom>
          <a:solidFill>
            <a:srgbClr val="FFFFFF">
              <a:shade val="85000"/>
            </a:srgbClr>
          </a:solidFill>
          <a:ln w="190500" cap="rnd">
            <a:solidFill>
              <a:srgbClr val="FFFFFF"/>
            </a:solidFill>
          </a:ln>
          <a:effectLst>
            <a:outerShdw blurRad="292100" dist="38100" dir="19020000" algn="tl" rotWithShape="0">
              <a:srgbClr val="000000"/>
            </a:outerShdw>
          </a:effectLst>
          <a:scene3d>
            <a:camera prst="perspectiveContrastingLeftFacing">
              <a:rot lat="540000" lon="15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001501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lstStyle/>
          <a:p>
            <a:pPr marL="36576" indent="0" algn="ctr">
              <a:buNone/>
            </a:pPr>
            <a:r>
              <a:rPr lang="en-US" dirty="0" smtClean="0">
                <a:hlinkClick r:id="rId2"/>
              </a:rPr>
              <a:t>Palm Sunday Tornado strikes</a:t>
            </a:r>
          </a:p>
          <a:p>
            <a:pPr marL="36576" indent="0" algn="ctr">
              <a:buNone/>
            </a:pPr>
            <a:r>
              <a:rPr lang="en-US" dirty="0" smtClean="0">
                <a:hlinkClick r:id="rId2"/>
              </a:rPr>
              <a:t>northeast Alabama Church</a:t>
            </a:r>
            <a:endParaRPr lang="en-US" dirty="0"/>
          </a:p>
        </p:txBody>
      </p:sp>
      <p:pic>
        <p:nvPicPr>
          <p:cNvPr id="6146" name="Picture 2" descr="http://www.srh.noaa.gov/images/bmx/significant_events/1994/03_27/pictures/img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5" y="2743200"/>
            <a:ext cx="4873625" cy="365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144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1143000"/>
          </a:xfrm>
        </p:spPr>
        <p:txBody>
          <a:bodyPr>
            <a:normAutofit/>
          </a:bodyPr>
          <a:lstStyle/>
          <a:p>
            <a:r>
              <a:rPr lang="en-US" dirty="0" smtClean="0"/>
              <a:t>U.S. Thunderstorm Related Losses</a:t>
            </a:r>
            <a:endParaRPr lang="en-US" dirty="0"/>
          </a:p>
        </p:txBody>
      </p:sp>
      <p:pic>
        <p:nvPicPr>
          <p:cNvPr id="5" name="Picture 16"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 y="1243320"/>
            <a:ext cx="7650163" cy="511461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7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2" y="1143000"/>
            <a:ext cx="7729538"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04800" y="152400"/>
            <a:ext cx="7086600" cy="1143000"/>
          </a:xfrm>
        </p:spPr>
        <p:txBody>
          <a:bodyPr>
            <a:normAutofit fontScale="90000"/>
          </a:bodyPr>
          <a:lstStyle/>
          <a:p>
            <a:r>
              <a:rPr lang="en-US" dirty="0" smtClean="0"/>
              <a:t>U.S. Tornado Fatalities by Year</a:t>
            </a:r>
            <a:endParaRPr lang="en-US" dirty="0"/>
          </a:p>
        </p:txBody>
      </p:sp>
    </p:spTree>
    <p:extLst>
      <p:ext uri="{BB962C8B-B14F-4D97-AF65-F5344CB8AC3E}">
        <p14:creationId xmlns:p14="http://schemas.microsoft.com/office/powerpoint/2010/main" val="180229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3" cstate="print"/>
          <a:srcRect l="29286" t="36467" r="29286" b="9117"/>
          <a:stretch>
            <a:fillRect/>
          </a:stretch>
        </p:blipFill>
        <p:spPr>
          <a:xfrm>
            <a:off x="876300" y="1270000"/>
            <a:ext cx="7467600" cy="5491163"/>
          </a:xfrm>
          <a:noFill/>
          <a:ln>
            <a:solidFill>
              <a:schemeClr val="accent1"/>
            </a:solidFill>
          </a:ln>
        </p:spPr>
      </p:pic>
      <p:sp>
        <p:nvSpPr>
          <p:cNvPr id="28675" name="Text Box 1"/>
          <p:cNvSpPr txBox="1">
            <a:spLocks noChangeArrowheads="1"/>
          </p:cNvSpPr>
          <p:nvPr/>
        </p:nvSpPr>
        <p:spPr bwMode="auto">
          <a:xfrm>
            <a:off x="142875" y="152400"/>
            <a:ext cx="8858250" cy="990600"/>
          </a:xfrm>
          <a:prstGeom prst="rect">
            <a:avLst/>
          </a:prstGeom>
          <a:noFill/>
          <a:ln w="9525">
            <a:noFill/>
            <a:round/>
            <a:headEnd/>
            <a:tailEnd/>
          </a:ln>
        </p:spPr>
        <p:txBody>
          <a:bodyPr anchor="ctr"/>
          <a:lstStyle/>
          <a:p>
            <a:pP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t>Documented Tornadoes Since 1950</a:t>
            </a:r>
          </a:p>
        </p:txBody>
      </p:sp>
    </p:spTree>
    <p:extLst>
      <p:ext uri="{BB962C8B-B14F-4D97-AF65-F5344CB8AC3E}">
        <p14:creationId xmlns:p14="http://schemas.microsoft.com/office/powerpoint/2010/main" val="16387308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0" y="152400"/>
            <a:ext cx="8229600" cy="1143000"/>
          </a:xfrm>
          <a:prstGeom prst="rect">
            <a:avLst/>
          </a:prstGeom>
          <a:noFill/>
          <a:ln w="9525">
            <a:noFill/>
            <a:round/>
            <a:headEnd/>
            <a:tailEnd/>
          </a:ln>
        </p:spPr>
        <p:txBody>
          <a:bodyPr anchor="ctr"/>
          <a:lstStyle/>
          <a:p>
            <a:pP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t>Severe Weather Events</a:t>
            </a:r>
          </a:p>
        </p:txBody>
      </p:sp>
      <p:sp>
        <p:nvSpPr>
          <p:cNvPr id="31746" name="Text Box 2"/>
          <p:cNvSpPr txBox="1">
            <a:spLocks noChangeArrowheads="1"/>
          </p:cNvSpPr>
          <p:nvPr/>
        </p:nvSpPr>
        <p:spPr bwMode="auto">
          <a:xfrm>
            <a:off x="152400" y="1968500"/>
            <a:ext cx="4038600" cy="3441700"/>
          </a:xfrm>
          <a:prstGeom prst="rect">
            <a:avLst/>
          </a:prstGeom>
          <a:noFill/>
          <a:ln w="9525">
            <a:noFill/>
            <a:round/>
            <a:headEnd/>
            <a:tailEnd/>
          </a:ln>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FFFFFF"/>
                </a:solidFill>
              </a:rPr>
              <a:t>Tornado</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FFFFFF"/>
                </a:solidFill>
              </a:rPr>
              <a:t>Straight </a:t>
            </a:r>
            <a:r>
              <a:rPr lang="en-US" sz="2800" dirty="0">
                <a:solidFill>
                  <a:srgbClr val="FFFFFF"/>
                </a:solidFill>
              </a:rPr>
              <a:t>Line Winds</a:t>
            </a:r>
            <a:r>
              <a:rPr lang="en-US" dirty="0">
                <a:solidFill>
                  <a:srgbClr val="FFFFFF"/>
                </a:solidFill>
              </a:rPr>
              <a:t>                </a:t>
            </a:r>
            <a:r>
              <a:rPr lang="en-US" sz="2800" dirty="0">
                <a:solidFill>
                  <a:srgbClr val="FFFF00"/>
                </a:solidFill>
              </a:rPr>
              <a:t>(58 mph or greater)</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FFFFFF"/>
                </a:solidFill>
              </a:rPr>
              <a:t>Flash Flood</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FFFFFF"/>
                </a:solidFill>
              </a:rPr>
              <a:t>Hail </a:t>
            </a:r>
            <a:r>
              <a:rPr lang="en-US" sz="2800" dirty="0">
                <a:solidFill>
                  <a:srgbClr val="FFFF00"/>
                </a:solidFill>
              </a:rPr>
              <a:t>(1” or larger)</a:t>
            </a:r>
            <a:r>
              <a:rPr lang="en-US" dirty="0">
                <a:solidFill>
                  <a:srgbClr val="FFFFFF"/>
                </a:solidFill>
              </a:rPr>
              <a:t> </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FFFFFF"/>
                </a:solidFill>
              </a:rPr>
              <a:t>Lightning</a:t>
            </a:r>
            <a:endParaRPr lang="en-US" dirty="0">
              <a:solidFill>
                <a:srgbClr val="FFFFFF"/>
              </a:solidFill>
            </a:endParaRPr>
          </a:p>
        </p:txBody>
      </p:sp>
      <p:pic>
        <p:nvPicPr>
          <p:cNvPr id="10" name="Picture 9" descr="moz-screenshot-28.png"/>
          <p:cNvPicPr>
            <a:picLocks noChangeAspect="1"/>
          </p:cNvPicPr>
          <p:nvPr/>
        </p:nvPicPr>
        <p:blipFill>
          <a:blip r:embed="rId3" cstate="print"/>
          <a:stretch>
            <a:fillRect/>
          </a:stretch>
        </p:blipFill>
        <p:spPr>
          <a:xfrm>
            <a:off x="3861786" y="1820616"/>
            <a:ext cx="2715210" cy="2036407"/>
          </a:xfrm>
          <a:prstGeom prst="rect">
            <a:avLst/>
          </a:prstGeom>
        </p:spPr>
      </p:pic>
      <p:pic>
        <p:nvPicPr>
          <p:cNvPr id="12" name="Picture 11" descr="Rain Foot from Microburst.jpg"/>
          <p:cNvPicPr>
            <a:picLocks noChangeAspect="1"/>
          </p:cNvPicPr>
          <p:nvPr/>
        </p:nvPicPr>
        <p:blipFill>
          <a:blip r:embed="rId4" cstate="print"/>
          <a:stretch>
            <a:fillRect/>
          </a:stretch>
        </p:blipFill>
        <p:spPr>
          <a:xfrm>
            <a:off x="6560597" y="1811046"/>
            <a:ext cx="2583403" cy="2045977"/>
          </a:xfrm>
          <a:prstGeom prst="rect">
            <a:avLst/>
          </a:prstGeom>
        </p:spPr>
      </p:pic>
      <p:pic>
        <p:nvPicPr>
          <p:cNvPr id="16" name="Picture 15" descr="kmarthail_small.jpg"/>
          <p:cNvPicPr>
            <a:picLocks noChangeAspect="1"/>
          </p:cNvPicPr>
          <p:nvPr/>
        </p:nvPicPr>
        <p:blipFill>
          <a:blip r:embed="rId5" cstate="print"/>
          <a:stretch>
            <a:fillRect/>
          </a:stretch>
        </p:blipFill>
        <p:spPr>
          <a:xfrm>
            <a:off x="6560597" y="3810000"/>
            <a:ext cx="2583403" cy="2125785"/>
          </a:xfrm>
          <a:prstGeom prst="rect">
            <a:avLst/>
          </a:prstGeom>
        </p:spPr>
      </p:pic>
      <p:pic>
        <p:nvPicPr>
          <p:cNvPr id="8" name="Picture 7" descr="IMG_0008.JPG"/>
          <p:cNvPicPr>
            <a:picLocks noChangeAspect="1"/>
          </p:cNvPicPr>
          <p:nvPr/>
        </p:nvPicPr>
        <p:blipFill>
          <a:blip r:embed="rId6" cstate="print"/>
          <a:stretch>
            <a:fillRect/>
          </a:stretch>
        </p:blipFill>
        <p:spPr>
          <a:xfrm>
            <a:off x="3897297" y="3817387"/>
            <a:ext cx="2663300" cy="2109522"/>
          </a:xfrm>
          <a:prstGeom prst="rect">
            <a:avLst/>
          </a:prstGeom>
        </p:spPr>
      </p:pic>
    </p:spTree>
    <p:extLst>
      <p:ext uri="{BB962C8B-B14F-4D97-AF65-F5344CB8AC3E}">
        <p14:creationId xmlns:p14="http://schemas.microsoft.com/office/powerpoint/2010/main" val="67435002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304800" y="-152400"/>
            <a:ext cx="8458200" cy="1143000"/>
          </a:xfrm>
        </p:spPr>
        <p:txBody>
          <a:bodyPr/>
          <a:lstStyle/>
          <a:p>
            <a:pPr eaLnBrk="1" hangingPunct="1">
              <a:defRPr/>
            </a:pPr>
            <a:r>
              <a:rPr lang="en-US" smtClean="0"/>
              <a:t>Severe Weather Watch</a:t>
            </a:r>
          </a:p>
        </p:txBody>
      </p:sp>
      <p:pic>
        <p:nvPicPr>
          <p:cNvPr id="41988" name="Picture 4" descr="march122006_watchbox"/>
          <p:cNvPicPr>
            <a:picLocks noChangeAspect="1" noChangeArrowheads="1"/>
          </p:cNvPicPr>
          <p:nvPr/>
        </p:nvPicPr>
        <p:blipFill>
          <a:blip r:embed="rId3" cstate="print"/>
          <a:srcRect/>
          <a:stretch>
            <a:fillRect/>
          </a:stretch>
        </p:blipFill>
        <p:spPr bwMode="auto">
          <a:xfrm>
            <a:off x="1600200" y="990600"/>
            <a:ext cx="5678424"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08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228600"/>
            <a:ext cx="7772400" cy="1143000"/>
          </a:xfrm>
        </p:spPr>
        <p:txBody>
          <a:bodyPr/>
          <a:lstStyle/>
          <a:p>
            <a:pPr eaLnBrk="1" hangingPunct="1">
              <a:defRPr/>
            </a:pPr>
            <a:r>
              <a:rPr lang="en-US" smtClean="0"/>
              <a:t>Severe Weather Warning</a:t>
            </a:r>
          </a:p>
        </p:txBody>
      </p:sp>
      <p:cxnSp>
        <p:nvCxnSpPr>
          <p:cNvPr id="25603" name="AutoShape 3"/>
          <p:cNvCxnSpPr>
            <a:cxnSpLocks noChangeShapeType="1"/>
          </p:cNvCxnSpPr>
          <p:nvPr/>
        </p:nvCxnSpPr>
        <p:spPr bwMode="auto">
          <a:xfrm>
            <a:off x="762000" y="4057650"/>
            <a:ext cx="0" cy="0"/>
          </a:xfrm>
          <a:prstGeom prst="straightConnector1">
            <a:avLst/>
          </a:prstGeom>
          <a:noFill/>
          <a:ln w="9525">
            <a:solidFill>
              <a:schemeClr val="tx1"/>
            </a:solidFill>
            <a:round/>
            <a:headEnd/>
            <a:tailEnd/>
          </a:ln>
        </p:spPr>
      </p:cxnSp>
      <p:pic>
        <p:nvPicPr>
          <p:cNvPr id="15361" name="Picture 1"/>
          <p:cNvPicPr>
            <a:picLocks noChangeAspect="1" noChangeArrowheads="1"/>
          </p:cNvPicPr>
          <p:nvPr/>
        </p:nvPicPr>
        <p:blipFill>
          <a:blip r:embed="rId3" cstate="print"/>
          <a:srcRect t="6667" r="57813" b="1667"/>
          <a:stretch>
            <a:fillRect/>
          </a:stretch>
        </p:blipFill>
        <p:spPr bwMode="auto">
          <a:xfrm>
            <a:off x="1219200" y="1183341"/>
            <a:ext cx="5985165" cy="4876800"/>
          </a:xfrm>
          <a:prstGeom prst="rect">
            <a:avLst/>
          </a:prstGeom>
          <a:noFill/>
          <a:ln w="9525">
            <a:noFill/>
            <a:miter lim="800000"/>
            <a:headEnd/>
            <a:tailEnd/>
          </a:ln>
        </p:spPr>
      </p:pic>
      <p:sp>
        <p:nvSpPr>
          <p:cNvPr id="8" name="Freeform 7"/>
          <p:cNvSpPr/>
          <p:nvPr/>
        </p:nvSpPr>
        <p:spPr bwMode="auto">
          <a:xfrm rot="21166996">
            <a:off x="3532422" y="2216295"/>
            <a:ext cx="1888017" cy="1765617"/>
          </a:xfrm>
          <a:custGeom>
            <a:avLst/>
            <a:gdLst>
              <a:gd name="connsiteX0" fmla="*/ 0 w 1897039"/>
              <a:gd name="connsiteY0" fmla="*/ 573206 h 2019869"/>
              <a:gd name="connsiteX1" fmla="*/ 0 w 1897039"/>
              <a:gd name="connsiteY1" fmla="*/ 1583140 h 2019869"/>
              <a:gd name="connsiteX2" fmla="*/ 1897039 w 1897039"/>
              <a:gd name="connsiteY2" fmla="*/ 2019869 h 2019869"/>
              <a:gd name="connsiteX3" fmla="*/ 1692323 w 1897039"/>
              <a:gd name="connsiteY3" fmla="*/ 0 h 2019869"/>
              <a:gd name="connsiteX4" fmla="*/ 0 w 1897039"/>
              <a:gd name="connsiteY4" fmla="*/ 573206 h 2019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039" h="2019869">
                <a:moveTo>
                  <a:pt x="0" y="573206"/>
                </a:moveTo>
                <a:lnTo>
                  <a:pt x="0" y="1583140"/>
                </a:lnTo>
                <a:lnTo>
                  <a:pt x="1897039" y="2019869"/>
                </a:lnTo>
                <a:lnTo>
                  <a:pt x="1692323" y="0"/>
                </a:lnTo>
                <a:lnTo>
                  <a:pt x="0" y="573206"/>
                </a:lnTo>
                <a:close/>
              </a:path>
            </a:pathLst>
          </a:custGeom>
          <a:solidFill>
            <a:srgbClr val="FF0000">
              <a:alpha val="68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135606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651</Words>
  <Application>Microsoft Office PowerPoint</Application>
  <PresentationFormat>On-screen Show (4:3)</PresentationFormat>
  <Paragraphs>80</Paragraphs>
  <Slides>19</Slides>
  <Notes>9</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Technic</vt:lpstr>
      <vt:lpstr>Preparing your Church and Congregation for Severe Weather</vt:lpstr>
      <vt:lpstr>Agenda</vt:lpstr>
      <vt:lpstr>PowerPoint Presentation</vt:lpstr>
      <vt:lpstr>U.S. Thunderstorm Related Losses</vt:lpstr>
      <vt:lpstr>U.S. Tornado Fatalities by Year</vt:lpstr>
      <vt:lpstr>PowerPoint Presentation</vt:lpstr>
      <vt:lpstr>PowerPoint Presentation</vt:lpstr>
      <vt:lpstr>Severe Weather Watch</vt:lpstr>
      <vt:lpstr>Severe Weather Warning</vt:lpstr>
      <vt:lpstr>Impact Based Warning Experiment</vt:lpstr>
      <vt:lpstr>Example “Base” Tornado Warning</vt:lpstr>
      <vt:lpstr>Example “Enhanced” Tornado Warning</vt:lpstr>
      <vt:lpstr>Example Tornado Emergency</vt:lpstr>
      <vt:lpstr>PowerPoint Presentation</vt:lpstr>
      <vt:lpstr>Your Plan, Things to Consider</vt:lpstr>
      <vt:lpstr>At Home Your Congregation Should:</vt:lpstr>
      <vt:lpstr>Outlook-Temperatures</vt:lpstr>
      <vt:lpstr>Outlook-Precipitation</vt:lpstr>
      <vt:lpstr>PowerPoint Presentation</vt:lpstr>
    </vt:vector>
  </TitlesOfParts>
  <Company>NWS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Severe Storm Training</dc:title>
  <dc:creator>Andy Bailey</dc:creator>
  <cp:lastModifiedBy>Andy Bailey</cp:lastModifiedBy>
  <cp:revision>18</cp:revision>
  <dcterms:created xsi:type="dcterms:W3CDTF">2012-01-24T19:22:34Z</dcterms:created>
  <dcterms:modified xsi:type="dcterms:W3CDTF">2012-04-19T15:23:02Z</dcterms:modified>
</cp:coreProperties>
</file>