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06/relationships/legacyDocTextInfo" Target="legacyDocTextInfo.bin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BD65E-0143-4F88-93DC-60C4A3E37BCC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66665-8FCD-4EDB-B44F-E25E879A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59B56D-9415-434E-8170-BCEC02F369F5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>
              <a:buFontTx/>
              <a:buAutoNum type="arabicPeriod"/>
            </a:pPr>
            <a:r>
              <a:rPr lang="en-US" dirty="0" smtClean="0"/>
              <a:t>The stress responses are very similar in children as in adults.  Children may display their stress responses  by withdrawal, acting out, risk taking behaviors, etc.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n-US" dirty="0" smtClean="0"/>
              <a:t>There is an Emotional First Aid brochure for children in their Training notebooks.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C283F8E-6F24-47A5-B662-B83255647EB0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D8C11FC-258A-4887-B616-7F74B2D1C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83F8E-6F24-47A5-B662-B83255647EB0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C11FC-258A-4887-B616-7F74B2D1C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C283F8E-6F24-47A5-B662-B83255647EB0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D8C11FC-258A-4887-B616-7F74B2D1C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301625" y="1676400"/>
            <a:ext cx="8540750" cy="4422775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38403-FDAA-4DB9-9757-790AE043E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83F8E-6F24-47A5-B662-B83255647EB0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C11FC-258A-4887-B616-7F74B2D1C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C283F8E-6F24-47A5-B662-B83255647EB0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D8C11FC-258A-4887-B616-7F74B2D1C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83F8E-6F24-47A5-B662-B83255647EB0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C11FC-258A-4887-B616-7F74B2D1C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83F8E-6F24-47A5-B662-B83255647EB0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C11FC-258A-4887-B616-7F74B2D1C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83F8E-6F24-47A5-B662-B83255647EB0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C11FC-258A-4887-B616-7F74B2D1C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C283F8E-6F24-47A5-B662-B83255647EB0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C11FC-258A-4887-B616-7F74B2D1C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83F8E-6F24-47A5-B662-B83255647EB0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C11FC-258A-4887-B616-7F74B2D1C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283F8E-6F24-47A5-B662-B83255647EB0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8C11FC-258A-4887-B616-7F74B2D1CA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C283F8E-6F24-47A5-B662-B83255647EB0}" type="datetimeFigureOut">
              <a:rPr lang="en-US" smtClean="0"/>
              <a:pPr/>
              <a:t>4/20/2012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D8C11FC-258A-4887-B616-7F74B2D1CA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362200"/>
          </a:xfrm>
        </p:spPr>
        <p:txBody>
          <a:bodyPr>
            <a:normAutofit/>
          </a:bodyPr>
          <a:lstStyle/>
          <a:p>
            <a:r>
              <a:rPr lang="en-US" dirty="0" smtClean="0"/>
              <a:t>the Emotional Care of Survivors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3886200"/>
            <a:ext cx="6400800" cy="10668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2012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7"/>
          <p:cNvSpPr>
            <a:spLocks noGrp="1" noChangeArrowheads="1"/>
          </p:cNvSpPr>
          <p:nvPr>
            <p:ph type="title"/>
          </p:nvPr>
        </p:nvSpPr>
        <p:spPr>
          <a:xfrm>
            <a:off x="301625" y="228601"/>
            <a:ext cx="7851775" cy="9144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/>
              <a:t>Stress Responses to Disaster</a:t>
            </a:r>
          </a:p>
        </p:txBody>
      </p:sp>
      <p:graphicFrame>
        <p:nvGraphicFramePr>
          <p:cNvPr id="1026" name="Diagram 8"/>
          <p:cNvGraphicFramePr>
            <a:graphicFrameLocks/>
          </p:cNvGraphicFramePr>
          <p:nvPr/>
        </p:nvGraphicFramePr>
        <p:xfrm>
          <a:off x="381000" y="1524000"/>
          <a:ext cx="7848600" cy="4422775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1039" name="Text Box 18"/>
          <p:cNvSpPr txBox="1">
            <a:spLocks noChangeArrowheads="1"/>
          </p:cNvSpPr>
          <p:nvPr/>
        </p:nvSpPr>
        <p:spPr bwMode="auto">
          <a:xfrm>
            <a:off x="0" y="6150114"/>
            <a:ext cx="8153400" cy="707886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chemeClr val="bg1"/>
                </a:solidFill>
              </a:rPr>
              <a:t>Remember that the reactions that you see within each of these categories are </a:t>
            </a:r>
            <a:r>
              <a:rPr lang="en-US" sz="2000" u="sng" dirty="0">
                <a:solidFill>
                  <a:schemeClr val="bg1"/>
                </a:solidFill>
              </a:rPr>
              <a:t>normal and temporary</a:t>
            </a:r>
            <a:r>
              <a:rPr lang="en-US" sz="2000" dirty="0">
                <a:solidFill>
                  <a:schemeClr val="bg1"/>
                </a:solidFill>
              </a:rPr>
              <a:t> in the aftermath of a disaster.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Missouri </a:t>
            </a:r>
            <a:br>
              <a:rPr lang="en-US" sz="3200" dirty="0" smtClean="0"/>
            </a:br>
            <a:r>
              <a:rPr lang="en-US" sz="3200" dirty="0" smtClean="0"/>
              <a:t>Department of Mental Health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239000" cy="4398336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Office of Disaster Readiness</a:t>
            </a:r>
          </a:p>
          <a:p>
            <a:pPr lvl="1"/>
            <a:r>
              <a:rPr lang="en-US" dirty="0" smtClean="0"/>
              <a:t>Coordination of mental health resources in disaster</a:t>
            </a:r>
          </a:p>
          <a:p>
            <a:pPr lvl="1"/>
            <a:r>
              <a:rPr lang="en-US" dirty="0" smtClean="0"/>
              <a:t>Partnership with </a:t>
            </a:r>
            <a:r>
              <a:rPr lang="en-US" dirty="0" smtClean="0"/>
              <a:t>Missouri VOAD </a:t>
            </a:r>
            <a:r>
              <a:rPr lang="en-US" dirty="0" smtClean="0"/>
              <a:t>and faith-based partners</a:t>
            </a:r>
          </a:p>
          <a:p>
            <a:pPr lvl="1"/>
            <a:r>
              <a:rPr lang="en-US" dirty="0" smtClean="0"/>
              <a:t>Training and educational resources</a:t>
            </a:r>
          </a:p>
          <a:p>
            <a:pPr lvl="2"/>
            <a:r>
              <a:rPr lang="en-US" dirty="0" smtClean="0">
                <a:solidFill>
                  <a:schemeClr val="accent1"/>
                </a:solidFill>
              </a:rPr>
              <a:t>http://dmh.mo.gov/disaster/ </a:t>
            </a:r>
          </a:p>
          <a:p>
            <a:pPr lvl="1"/>
            <a:r>
              <a:rPr lang="en-US" dirty="0" smtClean="0"/>
              <a:t>Show-Me Response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Psychological First Aid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sz="2500" dirty="0" smtClean="0"/>
              <a:t>Evidence-informed strategies to assist children, adolescents, families, parents/caregivers and adults in the immediate aftermath of disaster and terrorism.  </a:t>
            </a:r>
          </a:p>
          <a:p>
            <a:pPr lvl="1"/>
            <a:r>
              <a:rPr lang="en-US" sz="2500" dirty="0" smtClean="0"/>
              <a:t>Designed to reduce the initial stress caused by traumatic events and to foster short and long term adaptive functioning as they recover from the disaster’s effects.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239000" cy="508413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 </a:t>
            </a:r>
            <a:r>
              <a:rPr lang="en-US" sz="3200" dirty="0" smtClean="0"/>
              <a:t>Curriculums:</a:t>
            </a:r>
          </a:p>
          <a:p>
            <a:pPr>
              <a:buNone/>
            </a:pPr>
            <a:endParaRPr lang="en-US" sz="1800" dirty="0" smtClean="0"/>
          </a:p>
          <a:p>
            <a:pPr lvl="1"/>
            <a:r>
              <a:rPr lang="en-US" sz="2900" dirty="0" smtClean="0"/>
              <a:t>Disaster Mental Health and Psychological First Aid Courses: Six-hour courses; no charge:</a:t>
            </a:r>
          </a:p>
          <a:p>
            <a:pPr lvl="2"/>
            <a:r>
              <a:rPr lang="en-US" sz="2800" dirty="0" smtClean="0"/>
              <a:t>Health, Mental Health, First Responders, Volunteers</a:t>
            </a:r>
          </a:p>
          <a:p>
            <a:pPr lvl="2"/>
            <a:r>
              <a:rPr lang="en-US" sz="2800" dirty="0" smtClean="0"/>
              <a:t>Chaplains and Faith-Based Organizations</a:t>
            </a:r>
          </a:p>
          <a:p>
            <a:pPr lvl="2"/>
            <a:r>
              <a:rPr lang="en-US" sz="2800" dirty="0" smtClean="0"/>
              <a:t>Schools</a:t>
            </a:r>
          </a:p>
          <a:p>
            <a:pPr lvl="2">
              <a:buNone/>
            </a:pPr>
            <a:endParaRPr lang="en-US" sz="13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239000" cy="5084136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3600" dirty="0" smtClean="0"/>
          </a:p>
          <a:p>
            <a:pPr lvl="1">
              <a:buNone/>
            </a:pPr>
            <a:r>
              <a:rPr lang="en-US" sz="3600" dirty="0" smtClean="0">
                <a:solidFill>
                  <a:schemeClr val="tx1"/>
                </a:solidFill>
              </a:rPr>
              <a:t>Online Psychological First Aid Course available through National Child Traumatic Stress Network </a:t>
            </a:r>
          </a:p>
          <a:p>
            <a:pPr lvl="2">
              <a:buNone/>
            </a:pPr>
            <a:endParaRPr lang="en-US" sz="1300" dirty="0" smtClean="0"/>
          </a:p>
          <a:p>
            <a:pPr lvl="1"/>
            <a:r>
              <a:rPr lang="en-US" sz="3600" dirty="0" smtClean="0"/>
              <a:t>http://learn.nctsn.org/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dirty="0" smtClean="0"/>
              <a:t>Web Resources</a:t>
            </a:r>
          </a:p>
        </p:txBody>
      </p:sp>
      <p:sp>
        <p:nvSpPr>
          <p:cNvPr id="26627" name="Rectangle 5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7848600" cy="4876800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800" b="1" dirty="0" smtClean="0"/>
          </a:p>
          <a:p>
            <a:pPr>
              <a:lnSpc>
                <a:spcPct val="80000"/>
              </a:lnSpc>
            </a:pPr>
            <a:r>
              <a:rPr lang="en-US" sz="2800" b="1" dirty="0" smtClean="0"/>
              <a:t>Missouri Department of Mental Health Disaster Services:</a:t>
            </a:r>
            <a:r>
              <a:rPr lang="en-US" sz="2800" b="1" dirty="0" smtClean="0">
                <a:solidFill>
                  <a:schemeClr val="accent1"/>
                </a:solidFill>
              </a:rPr>
              <a:t> http://www.dmh.mo.gov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 dirty="0" smtClean="0"/>
              <a:t>    then click on Disaster Services.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000" b="1" dirty="0" smtClean="0"/>
          </a:p>
          <a:p>
            <a:pPr>
              <a:lnSpc>
                <a:spcPct val="80000"/>
              </a:lnSpc>
            </a:pPr>
            <a:r>
              <a:rPr lang="en-US" sz="2800" b="1" dirty="0" smtClean="0"/>
              <a:t>SAMHSA Disaster Readiness and Response Site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 smtClean="0"/>
              <a:t>    </a:t>
            </a:r>
            <a:r>
              <a:rPr lang="en-US" sz="2400" b="1" dirty="0" smtClean="0">
                <a:solidFill>
                  <a:schemeClr val="accent1"/>
                </a:solidFill>
              </a:rPr>
              <a:t>http://www.samhsa.gov/Matrix/matrix_disaster.aspx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400" b="1" dirty="0" smtClean="0"/>
          </a:p>
          <a:p>
            <a:pPr>
              <a:lnSpc>
                <a:spcPct val="80000"/>
              </a:lnSpc>
            </a:pPr>
            <a:r>
              <a:rPr lang="en-US" sz="2800" b="1" dirty="0" smtClean="0"/>
              <a:t>SAMHSA Disaster Technical Assistance Center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   http://www.mentalhealth.samhsa.gov/dtac/default.asp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000" dirty="0" smtClean="0"/>
          </a:p>
          <a:p>
            <a:pPr>
              <a:lnSpc>
                <a:spcPct val="80000"/>
              </a:lnSpc>
            </a:pPr>
            <a:r>
              <a:rPr lang="en-US" sz="2800" b="1" dirty="0" smtClean="0"/>
              <a:t>CDC Mass Trauma webpage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    http://www.bt.cdc.gov/masstrauma/index.asp</a:t>
            </a:r>
            <a:endParaRPr lang="en-US" sz="200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Jenny Wiley</a:t>
            </a:r>
          </a:p>
          <a:p>
            <a:pPr>
              <a:buNone/>
            </a:pPr>
            <a:r>
              <a:rPr lang="en-US" dirty="0" smtClean="0"/>
              <a:t>Coordinator Disaster Services</a:t>
            </a:r>
          </a:p>
          <a:p>
            <a:pPr>
              <a:buNone/>
            </a:pPr>
            <a:r>
              <a:rPr lang="en-US" dirty="0" smtClean="0"/>
              <a:t>Missouri Department of Mental Health</a:t>
            </a:r>
          </a:p>
          <a:p>
            <a:pPr>
              <a:buNone/>
            </a:pPr>
            <a:r>
              <a:rPr lang="en-US" dirty="0" smtClean="0"/>
              <a:t>P.O. Box 687</a:t>
            </a:r>
          </a:p>
          <a:p>
            <a:pPr>
              <a:buNone/>
            </a:pPr>
            <a:r>
              <a:rPr lang="en-US" dirty="0" smtClean="0"/>
              <a:t>Jefferson City, MO 65102</a:t>
            </a: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dirty="0" smtClean="0"/>
              <a:t>Jenny.wiley@dmh.mo.gov </a:t>
            </a:r>
          </a:p>
          <a:p>
            <a:pPr>
              <a:buNone/>
            </a:pPr>
            <a:r>
              <a:rPr lang="en-US" dirty="0" smtClean="0"/>
              <a:t>Phone:  </a:t>
            </a:r>
            <a:r>
              <a:rPr lang="en-US" dirty="0" smtClean="0"/>
              <a:t>573-751-4730</a:t>
            </a:r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sz="2000" dirty="0" smtClean="0"/>
              <a:t>Please also follow us on FaceBook @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sz="2200" b="1" dirty="0" smtClean="0"/>
              <a:t>“Disaster Services – Missouri Dept. of Mental Health”</a:t>
            </a:r>
            <a:endParaRPr lang="en-US" sz="22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</TotalTime>
  <Words>305</Words>
  <Application>Microsoft Office PowerPoint</Application>
  <PresentationFormat>On-screen Show (4:3)</PresentationFormat>
  <Paragraphs>63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Opulent</vt:lpstr>
      <vt:lpstr>the Emotional Care of Survivors</vt:lpstr>
      <vt:lpstr>Stress Responses to Disaster</vt:lpstr>
      <vt:lpstr>Missouri  Department of Mental Health</vt:lpstr>
      <vt:lpstr>Training</vt:lpstr>
      <vt:lpstr>Training</vt:lpstr>
      <vt:lpstr>Training</vt:lpstr>
      <vt:lpstr>Web Resources</vt:lpstr>
      <vt:lpstr>Contact information</vt:lpstr>
    </vt:vector>
  </TitlesOfParts>
  <Company>DHM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Emotional Care of Survivors</dc:title>
  <dc:creator>mzwilej</dc:creator>
  <cp:lastModifiedBy>mzkeenj</cp:lastModifiedBy>
  <cp:revision>2</cp:revision>
  <dcterms:created xsi:type="dcterms:W3CDTF">2012-04-20T14:16:43Z</dcterms:created>
  <dcterms:modified xsi:type="dcterms:W3CDTF">2012-04-20T20:52:05Z</dcterms:modified>
</cp:coreProperties>
</file>