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92" r:id="rId4"/>
    <p:sldId id="262" r:id="rId5"/>
    <p:sldId id="268" r:id="rId6"/>
    <p:sldId id="269" r:id="rId7"/>
    <p:sldId id="293" r:id="rId8"/>
    <p:sldId id="266" r:id="rId9"/>
    <p:sldId id="263" r:id="rId10"/>
    <p:sldId id="265" r:id="rId11"/>
    <p:sldId id="264" r:id="rId12"/>
    <p:sldId id="261" r:id="rId13"/>
    <p:sldId id="276" r:id="rId14"/>
    <p:sldId id="274" r:id="rId15"/>
    <p:sldId id="281" r:id="rId16"/>
    <p:sldId id="279" r:id="rId17"/>
    <p:sldId id="284" r:id="rId18"/>
    <p:sldId id="283" r:id="rId19"/>
    <p:sldId id="286" r:id="rId20"/>
    <p:sldId id="287" r:id="rId21"/>
    <p:sldId id="289" r:id="rId22"/>
    <p:sldId id="290" r:id="rId23"/>
    <p:sldId id="27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7BD21C-60E5-4B5D-8344-1AB02A75CC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60B2C-FEF8-438D-B328-57E977476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F35A58-5ED0-4BC1-8FD0-3B56D9A0B6E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202FE6-85C0-44D2-B40C-BD267E11E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1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2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34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0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2FE6-85C0-44D2-B40C-BD267E11E6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F163AC-BD8F-4D67-A6F3-2B933C845E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2905C1-CFFA-4A76-928A-755E63799E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psgrants.dps.mo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7" y="838200"/>
            <a:ext cx="8991600" cy="1828090"/>
          </a:xfrm>
        </p:spPr>
        <p:txBody>
          <a:bodyPr>
            <a:normAutofit/>
          </a:bodyPr>
          <a:lstStyle/>
          <a:p>
            <a:r>
              <a:rPr lang="en-US" dirty="0" smtClean="0"/>
              <a:t>Local Emergency Planning Commission/District Grant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513" y="2895600"/>
            <a:ext cx="17863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SEMA Public\MERC\MERC Logo\merc-logo-transpare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890587" cy="67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:\SEMA Public\MERC\MERC Logo\merc-logo-transpare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890587" cy="673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0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for hazmat-related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Hazmat Training Conferences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</a:t>
            </a:r>
          </a:p>
          <a:p>
            <a:r>
              <a:rPr lang="en-US" dirty="0" smtClean="0"/>
              <a:t>Lodging</a:t>
            </a:r>
          </a:p>
          <a:p>
            <a:r>
              <a:rPr lang="en-US" dirty="0" smtClean="0"/>
              <a:t>Mileage</a:t>
            </a:r>
          </a:p>
          <a:p>
            <a:r>
              <a:rPr lang="en-US" dirty="0" smtClean="0"/>
              <a:t>Per Diem/Meals (12 hour travel </a:t>
            </a:r>
            <a:r>
              <a:rPr lang="en-US" dirty="0" smtClean="0"/>
              <a:t>status or</a:t>
            </a:r>
            <a:r>
              <a:rPr lang="en-US" dirty="0" smtClean="0"/>
              <a:t> </a:t>
            </a:r>
            <a:r>
              <a:rPr lang="en-US" dirty="0" smtClean="0"/>
              <a:t>overnight)</a:t>
            </a:r>
          </a:p>
          <a:p>
            <a:r>
              <a:rPr lang="en-US" dirty="0" smtClean="0"/>
              <a:t>Vehicle Rental</a:t>
            </a:r>
          </a:p>
          <a:p>
            <a:r>
              <a:rPr lang="en-US" dirty="0" smtClean="0"/>
              <a:t>Other (Parking, taxi, airfare,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Non-allowable Item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Entertainment/Food costs</a:t>
            </a:r>
          </a:p>
          <a:p>
            <a:r>
              <a:rPr lang="en-US" dirty="0" smtClean="0"/>
              <a:t>Outside period of performance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Weapons</a:t>
            </a:r>
          </a:p>
          <a:p>
            <a:r>
              <a:rPr lang="en-US" dirty="0" smtClean="0"/>
              <a:t>Supplement purchases of fire and emergency services equipment</a:t>
            </a:r>
          </a:p>
          <a:p>
            <a:r>
              <a:rPr lang="en-US" dirty="0" smtClean="0"/>
              <a:t>Unmanned Aerial Systems not allowed for this </a:t>
            </a:r>
            <a:r>
              <a:rPr lang="en-US" smtClean="0"/>
              <a:t>performance period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71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when building your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quotes to get the most accurate budget</a:t>
            </a:r>
          </a:p>
          <a:p>
            <a:r>
              <a:rPr lang="en-US" dirty="0" smtClean="0"/>
              <a:t>Plan ahead</a:t>
            </a:r>
          </a:p>
          <a:p>
            <a:r>
              <a:rPr lang="en-US" dirty="0" smtClean="0"/>
              <a:t>Use the justification section to ensure your intentions for the purchases are clear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timelines</a:t>
            </a:r>
          </a:p>
          <a:p>
            <a:r>
              <a:rPr lang="en-US" dirty="0" smtClean="0"/>
              <a:t>Documentation to start collecting now (i.e. bids or documentation for future performance periods)</a:t>
            </a:r>
          </a:p>
        </p:txBody>
      </p:sp>
    </p:spTree>
    <p:extLst>
      <p:ext uri="{BB962C8B-B14F-4D97-AF65-F5344CB8AC3E}">
        <p14:creationId xmlns:p14="http://schemas.microsoft.com/office/powerpoint/2010/main" val="22493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all projects are completed by the end of the period of performance (May 15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Any expenses past period of performance will not be reimbursable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Documentation</a:t>
            </a:r>
            <a:endParaRPr lang="en-US" dirty="0"/>
          </a:p>
        </p:txBody>
      </p:sp>
      <p:pic>
        <p:nvPicPr>
          <p:cNvPr id="4" name="Picture 2" descr="C:\Users\bclemonds\AppData\Local\Microsoft\Windows\Temporary Internet Files\Content.IE5\LKY6Y2DZ\MC9003518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1815220" cy="1513438"/>
          </a:xfrm>
          <a:prstGeom prst="rect">
            <a:avLst/>
          </a:prstGeom>
          <a:noFill/>
        </p:spPr>
      </p:pic>
      <p:pic>
        <p:nvPicPr>
          <p:cNvPr id="5" name="Content Placeholder 4" descr="C:\Users\bclemonds\AppData\Local\Microsoft\Windows\Temporary Internet Files\Content.IE5\O542ZP1U\MC900241175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267" y="4495647"/>
            <a:ext cx="907085" cy="907999"/>
          </a:xfrm>
          <a:prstGeom prst="rect">
            <a:avLst/>
          </a:prstGeom>
          <a:noFill/>
        </p:spPr>
      </p:pic>
      <p:pic>
        <p:nvPicPr>
          <p:cNvPr id="6" name="Picture 16" descr="C:\Users\bclemonds\AppData\Local\Microsoft\Windows\Temporary Internet Files\Content.IE5\ZDSJ1D72\MC90031135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599" y="1831291"/>
            <a:ext cx="1623060" cy="1813255"/>
          </a:xfrm>
          <a:prstGeom prst="rect">
            <a:avLst/>
          </a:prstGeom>
          <a:noFill/>
        </p:spPr>
      </p:pic>
      <p:pic>
        <p:nvPicPr>
          <p:cNvPr id="7" name="Picture 11" descr="C:\Users\bclemonds\AppData\Local\Microsoft\Windows\Temporary Internet Files\Content.IE5\SJEVEJ4D\MC90035190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981200"/>
            <a:ext cx="1231271" cy="1794095"/>
          </a:xfrm>
          <a:prstGeom prst="rect">
            <a:avLst/>
          </a:prstGeom>
          <a:noFill/>
        </p:spPr>
      </p:pic>
      <p:pic>
        <p:nvPicPr>
          <p:cNvPr id="8" name="Picture 5" descr="C:\Users\bclemonds\AppData\Local\Microsoft\Windows\Temporary Internet Files\Content.IE5\SJEVEJ4D\MC9000243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314647"/>
            <a:ext cx="1798625" cy="1212494"/>
          </a:xfrm>
          <a:prstGeom prst="rect">
            <a:avLst/>
          </a:prstGeom>
          <a:noFill/>
        </p:spPr>
      </p:pic>
      <p:pic>
        <p:nvPicPr>
          <p:cNvPr id="9" name="Picture 10" descr="C:\Users\bclemonds\AppData\Local\Microsoft\Windows\Temporary Internet Files\Content.IE5\LKY6Y2DZ\MC90029771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962400"/>
            <a:ext cx="1848002" cy="175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1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Reimbursement for Supplies/Operational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6196405" cy="3062343"/>
          </a:xfrm>
        </p:spPr>
        <p:txBody>
          <a:bodyPr/>
          <a:lstStyle/>
          <a:p>
            <a:r>
              <a:rPr lang="en-US" dirty="0" smtClean="0"/>
              <a:t>Invoice</a:t>
            </a:r>
          </a:p>
          <a:p>
            <a:r>
              <a:rPr lang="en-US" dirty="0" smtClean="0"/>
              <a:t>Purchase Order, if one was created</a:t>
            </a:r>
          </a:p>
          <a:p>
            <a:r>
              <a:rPr lang="en-US" dirty="0" smtClean="0"/>
              <a:t>Proof of delivery (signed packing slip, </a:t>
            </a:r>
            <a:r>
              <a:rPr lang="en-US" dirty="0" smtClean="0"/>
              <a:t>receipt, </a:t>
            </a:r>
            <a:r>
              <a:rPr lang="en-US" dirty="0" smtClean="0"/>
              <a:t>or statement in writing indicating the item has been received)</a:t>
            </a:r>
          </a:p>
          <a:p>
            <a:r>
              <a:rPr lang="en-US" dirty="0" smtClean="0"/>
              <a:t>Proof of payment (copy of check,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Reimbursement for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Invoice</a:t>
            </a:r>
          </a:p>
          <a:p>
            <a:r>
              <a:rPr lang="en-US" dirty="0" smtClean="0"/>
              <a:t>Purchase order, if one was created</a:t>
            </a:r>
          </a:p>
          <a:p>
            <a:r>
              <a:rPr lang="en-US" dirty="0" smtClean="0"/>
              <a:t>Proof of delivery (i.e. signed packing slip, </a:t>
            </a:r>
            <a:r>
              <a:rPr lang="en-US" dirty="0" smtClean="0"/>
              <a:t>receipt, </a:t>
            </a:r>
            <a:r>
              <a:rPr lang="en-US" dirty="0" smtClean="0"/>
              <a:t>or statement in writing indicating the item has been received)</a:t>
            </a:r>
          </a:p>
          <a:p>
            <a:r>
              <a:rPr lang="en-US" dirty="0" smtClean="0"/>
              <a:t>Proof of payment</a:t>
            </a:r>
          </a:p>
          <a:p>
            <a:r>
              <a:rPr lang="en-US" dirty="0" smtClean="0"/>
              <a:t>Inventory form completed in the 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Reimbursement for Contractual/Travel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Expense report or invoice</a:t>
            </a:r>
          </a:p>
          <a:p>
            <a:r>
              <a:rPr lang="en-US" dirty="0" smtClean="0"/>
              <a:t>Proof of payment</a:t>
            </a:r>
          </a:p>
          <a:p>
            <a:r>
              <a:rPr lang="en-US" dirty="0" smtClean="0"/>
              <a:t>Agenda/Announcement</a:t>
            </a:r>
          </a:p>
          <a:p>
            <a:r>
              <a:rPr lang="en-US" dirty="0" smtClean="0"/>
              <a:t>Proof of attendance (sign-in sheet, roster, certificate)</a:t>
            </a:r>
          </a:p>
          <a:p>
            <a:r>
              <a:rPr lang="en-US" dirty="0" smtClean="0"/>
              <a:t>Proof of services provided (note from physician on number of physicals provided,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LEPC/LEPD Grant </a:t>
            </a:r>
            <a:br>
              <a:rPr lang="en-US" sz="2800" dirty="0" smtClean="0"/>
            </a:br>
            <a:r>
              <a:rPr lang="en-US" sz="2800" dirty="0" smtClean="0"/>
              <a:t>Baseline Requirements by</a:t>
            </a:r>
            <a:br>
              <a:rPr lang="en-US" sz="2800" dirty="0" smtClean="0"/>
            </a:br>
            <a:r>
              <a:rPr lang="en-US" sz="2800" dirty="0" smtClean="0"/>
              <a:t> 6/2022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Review/update Hazmat </a:t>
            </a:r>
            <a:r>
              <a:rPr lang="en-US" dirty="0" smtClean="0"/>
              <a:t>Plan </a:t>
            </a:r>
          </a:p>
          <a:p>
            <a:pPr lvl="0"/>
            <a:r>
              <a:rPr lang="en-US" dirty="0" smtClean="0"/>
              <a:t>Complete </a:t>
            </a:r>
            <a:r>
              <a:rPr lang="en-US" dirty="0"/>
              <a:t>annual hazmat plan exercise</a:t>
            </a:r>
          </a:p>
          <a:p>
            <a:pPr lvl="0"/>
            <a:r>
              <a:rPr lang="en-US" dirty="0"/>
              <a:t>Vote/approve/maintain Chairperson, Vice-Chairperson, </a:t>
            </a:r>
            <a:r>
              <a:rPr lang="en-US" dirty="0" smtClean="0"/>
              <a:t>Secretary, </a:t>
            </a:r>
            <a:r>
              <a:rPr lang="en-US" dirty="0"/>
              <a:t>and Treasurer</a:t>
            </a:r>
          </a:p>
          <a:p>
            <a:pPr lvl="0"/>
            <a:r>
              <a:rPr lang="en-US" dirty="0"/>
              <a:t>Fulfill agency/organization membership requirements</a:t>
            </a:r>
          </a:p>
          <a:p>
            <a:pPr lvl="0"/>
            <a:r>
              <a:rPr lang="en-US" dirty="0"/>
              <a:t>Complete/return Chemical Emergency Preparedness Fund (CEPF) application by deadline of August 31, </a:t>
            </a:r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Be Late!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is due by March 17, 2023 at 4:00pm</a:t>
            </a:r>
          </a:p>
          <a:p>
            <a:endParaRPr lang="en-US" dirty="0"/>
          </a:p>
          <a:p>
            <a:r>
              <a:rPr lang="en-US" dirty="0" err="1" smtClean="0"/>
              <a:t>WebGrants</a:t>
            </a:r>
            <a:r>
              <a:rPr lang="en-US" dirty="0" smtClean="0"/>
              <a:t> will lock at this time and no late applications will be accepted.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 to </a:t>
            </a:r>
            <a:r>
              <a:rPr lang="en-US" dirty="0" err="1" smtClean="0"/>
              <a:t>WebGrants</a:t>
            </a:r>
            <a:r>
              <a:rPr lang="en-US" dirty="0" smtClean="0"/>
              <a:t> and register your agency.</a:t>
            </a:r>
          </a:p>
          <a:p>
            <a:pPr lvl="1"/>
            <a:r>
              <a:rPr lang="en-US" dirty="0" smtClean="0">
                <a:hlinkClick r:id="rId3"/>
              </a:rPr>
              <a:t>https://dpsgrants.dps.mo.gov</a:t>
            </a:r>
            <a:endParaRPr lang="en-US" dirty="0" smtClean="0"/>
          </a:p>
          <a:p>
            <a:r>
              <a:rPr lang="en-US" dirty="0" smtClean="0"/>
              <a:t>Search for Funding Opportunities and complete your application</a:t>
            </a:r>
          </a:p>
          <a:p>
            <a:pPr lvl="1"/>
            <a:r>
              <a:rPr lang="en-US" dirty="0" smtClean="0"/>
              <a:t>Local Emergency Planning </a:t>
            </a:r>
            <a:r>
              <a:rPr lang="en-US" dirty="0" smtClean="0"/>
              <a:t>Committee/District Grant</a:t>
            </a:r>
          </a:p>
          <a:p>
            <a:pPr lvl="2"/>
            <a:r>
              <a:rPr lang="en-US" dirty="0" smtClean="0"/>
              <a:t>SEMA is aware the application states “Commission,” this will be corrected in the next application period. </a:t>
            </a:r>
            <a:endParaRPr lang="en-US" dirty="0" smtClean="0"/>
          </a:p>
          <a:p>
            <a:r>
              <a:rPr lang="en-US" dirty="0" smtClean="0"/>
              <a:t>Complete the application and submit for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1771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0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420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Stephen McLane</a:t>
            </a:r>
          </a:p>
          <a:p>
            <a:pPr marL="0" indent="0">
              <a:buNone/>
            </a:pPr>
            <a:r>
              <a:rPr lang="en-US" sz="1400" dirty="0" smtClean="0"/>
              <a:t>	MERC Director</a:t>
            </a:r>
          </a:p>
          <a:p>
            <a:pPr marL="0" indent="0">
              <a:buNone/>
            </a:pPr>
            <a:r>
              <a:rPr lang="en-US" sz="1400" dirty="0" smtClean="0"/>
              <a:t>	573.526.9237</a:t>
            </a:r>
          </a:p>
          <a:p>
            <a:pPr marL="0" indent="0">
              <a:buNone/>
            </a:pPr>
            <a:r>
              <a:rPr lang="en-US" sz="1400" dirty="0" smtClean="0"/>
              <a:t>	Stephen.McLane@sema.dps.mo.gov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Lisa Jobe</a:t>
            </a:r>
          </a:p>
          <a:p>
            <a:pPr marL="0" indent="0">
              <a:buNone/>
            </a:pPr>
            <a:r>
              <a:rPr lang="en-US" sz="1400" dirty="0" smtClean="0"/>
              <a:t>	Program Representative</a:t>
            </a:r>
          </a:p>
          <a:p>
            <a:pPr marL="0" indent="0">
              <a:buNone/>
            </a:pPr>
            <a:r>
              <a:rPr lang="en-US" sz="1400" dirty="0" smtClean="0"/>
              <a:t>	573.526.9241</a:t>
            </a:r>
          </a:p>
          <a:p>
            <a:pPr marL="0" indent="0">
              <a:buNone/>
            </a:pPr>
            <a:r>
              <a:rPr lang="en-US" sz="1400" dirty="0" smtClean="0"/>
              <a:t>	Lisa.Jobe@sema.dps.mo.gov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40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Narrative Justification:</a:t>
            </a:r>
          </a:p>
          <a:p>
            <a:pPr lvl="1"/>
            <a:r>
              <a:rPr lang="en-US" dirty="0" smtClean="0"/>
              <a:t>Describe the objective of the project</a:t>
            </a:r>
          </a:p>
          <a:p>
            <a:pPr lvl="1"/>
            <a:r>
              <a:rPr lang="en-US" dirty="0" smtClean="0"/>
              <a:t>Describe the anticipated project impact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Priorities for FY23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Contractual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Equipment</a:t>
            </a:r>
          </a:p>
          <a:p>
            <a:endParaRPr lang="en-US" dirty="0"/>
          </a:p>
          <a:p>
            <a:r>
              <a:rPr lang="en-US" dirty="0" smtClean="0"/>
              <a:t>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LEPC Supplies/Operating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2" y="2362200"/>
            <a:ext cx="6196405" cy="3138544"/>
          </a:xfrm>
        </p:spPr>
        <p:txBody>
          <a:bodyPr>
            <a:normAutofit/>
          </a:bodyPr>
          <a:lstStyle/>
          <a:p>
            <a:r>
              <a:rPr lang="en-US" dirty="0" smtClean="0"/>
              <a:t>Any item below $1,000</a:t>
            </a:r>
          </a:p>
          <a:p>
            <a:r>
              <a:rPr lang="en-US" dirty="0" smtClean="0"/>
              <a:t>Enter supply type</a:t>
            </a:r>
          </a:p>
          <a:p>
            <a:r>
              <a:rPr lang="en-US" dirty="0" smtClean="0"/>
              <a:t>Enter supply name</a:t>
            </a:r>
          </a:p>
          <a:p>
            <a:r>
              <a:rPr lang="en-US" dirty="0" smtClean="0"/>
              <a:t>Enter quantity</a:t>
            </a:r>
          </a:p>
          <a:p>
            <a:r>
              <a:rPr lang="en-US" dirty="0" smtClean="0"/>
              <a:t>Enter Unit Cost of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Supplies/Operational Expenses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Replacement of </a:t>
            </a:r>
            <a:r>
              <a:rPr lang="en-US" dirty="0" smtClean="0"/>
              <a:t>gas meter sensors</a:t>
            </a:r>
          </a:p>
          <a:p>
            <a:r>
              <a:rPr lang="en-US" dirty="0" smtClean="0"/>
              <a:t>Boom and pad</a:t>
            </a:r>
          </a:p>
          <a:p>
            <a:r>
              <a:rPr lang="en-US" dirty="0" smtClean="0"/>
              <a:t>Level B &amp; C Hazmat Suits for Training</a:t>
            </a:r>
          </a:p>
          <a:p>
            <a:r>
              <a:rPr lang="en-US" dirty="0" smtClean="0"/>
              <a:t>General Office Supplies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Training, flow </a:t>
            </a:r>
            <a:r>
              <a:rPr lang="en-US" dirty="0" smtClean="0"/>
              <a:t>studies, </a:t>
            </a:r>
            <a:r>
              <a:rPr lang="en-US" dirty="0" smtClean="0"/>
              <a:t>or </a:t>
            </a:r>
            <a:r>
              <a:rPr lang="en-US" dirty="0" smtClean="0"/>
              <a:t>exercises </a:t>
            </a:r>
            <a:r>
              <a:rPr lang="en-US" dirty="0" smtClean="0"/>
              <a:t>provided by a third party vendor</a:t>
            </a:r>
          </a:p>
          <a:p>
            <a:r>
              <a:rPr lang="en-US" dirty="0" smtClean="0"/>
              <a:t>Medical surveillance physicals for hazmat team members</a:t>
            </a:r>
          </a:p>
          <a:p>
            <a:r>
              <a:rPr lang="en-US" dirty="0" smtClean="0"/>
              <a:t>Equipment calibration by a third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7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quipment must directly support the LEPC/LEPD. </a:t>
            </a:r>
          </a:p>
          <a:p>
            <a:r>
              <a:rPr lang="en-US" dirty="0" smtClean="0"/>
              <a:t>Equipment is any item with a per unit value of over $1,000 and a useful life of more than one year. </a:t>
            </a:r>
          </a:p>
          <a:p>
            <a:r>
              <a:rPr lang="en-US" dirty="0" smtClean="0"/>
              <a:t>Must be ordered, </a:t>
            </a:r>
            <a:r>
              <a:rPr lang="en-US" dirty="0" smtClean="0"/>
              <a:t>purchased, </a:t>
            </a:r>
            <a:r>
              <a:rPr lang="en-US" dirty="0" smtClean="0"/>
              <a:t>and received by </a:t>
            </a:r>
            <a:r>
              <a:rPr lang="en-US" b="1" dirty="0" smtClean="0"/>
              <a:t>May 15, 2023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Equipment funded with the LEPC/LEPD Grant funding shall require an inventory list to be provided to SEMA at the end of the period of performance of each fiscal year. </a:t>
            </a:r>
          </a:p>
          <a:p>
            <a:r>
              <a:rPr lang="en-US" dirty="0"/>
              <a:t>D</a:t>
            </a:r>
            <a:r>
              <a:rPr lang="en-US" dirty="0" smtClean="0"/>
              <a:t>eployable equipment should be entered into </a:t>
            </a:r>
            <a:r>
              <a:rPr lang="en-US" dirty="0" err="1" smtClean="0"/>
              <a:t>SalamanderLive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Equipment is any item with a per unit value of $1,000 or more and has a useful life of 1 year or more.</a:t>
            </a:r>
          </a:p>
        </p:txBody>
      </p:sp>
    </p:spTree>
    <p:extLst>
      <p:ext uri="{BB962C8B-B14F-4D97-AF65-F5344CB8AC3E}">
        <p14:creationId xmlns:p14="http://schemas.microsoft.com/office/powerpoint/2010/main" val="21053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1039</TotalTime>
  <Words>652</Words>
  <Application>Microsoft Office PowerPoint</Application>
  <PresentationFormat>On-screen Show (4:3)</PresentationFormat>
  <Paragraphs>133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Brush Script MT</vt:lpstr>
      <vt:lpstr>Calibri</vt:lpstr>
      <vt:lpstr>Constantia</vt:lpstr>
      <vt:lpstr>Franklin Gothic Book</vt:lpstr>
      <vt:lpstr>Rage Italic</vt:lpstr>
      <vt:lpstr>Pushpin</vt:lpstr>
      <vt:lpstr>Local Emergency Planning Commission/District Grant</vt:lpstr>
      <vt:lpstr>LEPC/LEPD Grant  Baseline Requirements by  6/2022</vt:lpstr>
      <vt:lpstr>Statement of Work</vt:lpstr>
      <vt:lpstr>Funding Priorities for FY23</vt:lpstr>
      <vt:lpstr>Essential LEPC Supplies/Operating Expenses</vt:lpstr>
      <vt:lpstr>Supplies/Operational Expenses Examples</vt:lpstr>
      <vt:lpstr>Contractual</vt:lpstr>
      <vt:lpstr>Equipment</vt:lpstr>
      <vt:lpstr>Inventory</vt:lpstr>
      <vt:lpstr>Essential Travel</vt:lpstr>
      <vt:lpstr>Travel Expenses</vt:lpstr>
      <vt:lpstr>Non-allowable Item Examples</vt:lpstr>
      <vt:lpstr>Tips when building your budget</vt:lpstr>
      <vt:lpstr>Things to Consider:</vt:lpstr>
      <vt:lpstr>Project Timelines</vt:lpstr>
      <vt:lpstr>Claim Documentation</vt:lpstr>
      <vt:lpstr>Reimbursement for Supplies/Operational Expenses</vt:lpstr>
      <vt:lpstr>Reimbursement for Equipment</vt:lpstr>
      <vt:lpstr>Reimbursement for Contractual/Travel</vt:lpstr>
      <vt:lpstr>Do Not Be Late!</vt:lpstr>
      <vt:lpstr>Ready to Apply?</vt:lpstr>
      <vt:lpstr>Question and Answer</vt:lpstr>
      <vt:lpstr>Contact Information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 Performance Grant</dc:title>
  <dc:creator>Lepper, Amy</dc:creator>
  <cp:lastModifiedBy>Enyart, Nikol</cp:lastModifiedBy>
  <cp:revision>58</cp:revision>
  <cp:lastPrinted>2017-02-01T13:40:40Z</cp:lastPrinted>
  <dcterms:created xsi:type="dcterms:W3CDTF">2017-01-26T17:36:45Z</dcterms:created>
  <dcterms:modified xsi:type="dcterms:W3CDTF">2023-02-22T21:37:32Z</dcterms:modified>
</cp:coreProperties>
</file>