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9" r:id="rId2"/>
    <p:sldId id="289" r:id="rId3"/>
    <p:sldId id="281" r:id="rId4"/>
    <p:sldId id="282" r:id="rId5"/>
    <p:sldId id="283" r:id="rId6"/>
    <p:sldId id="284" r:id="rId7"/>
    <p:sldId id="260" r:id="rId8"/>
    <p:sldId id="262" r:id="rId9"/>
    <p:sldId id="263" r:id="rId10"/>
    <p:sldId id="278" r:id="rId11"/>
    <p:sldId id="285" r:id="rId12"/>
    <p:sldId id="286" r:id="rId13"/>
    <p:sldId id="287" r:id="rId14"/>
    <p:sldId id="288" r:id="rId15"/>
    <p:sldId id="264" r:id="rId16"/>
    <p:sldId id="265" r:id="rId17"/>
    <p:sldId id="266" r:id="rId18"/>
    <p:sldId id="267" r:id="rId19"/>
    <p:sldId id="275" r:id="rId20"/>
    <p:sldId id="268" r:id="rId21"/>
    <p:sldId id="269" r:id="rId22"/>
    <p:sldId id="276" r:id="rId23"/>
    <p:sldId id="277" r:id="rId24"/>
    <p:sldId id="261" r:id="rId25"/>
    <p:sldId id="270" r:id="rId26"/>
    <p:sldId id="271" r:id="rId27"/>
    <p:sldId id="273" r:id="rId28"/>
    <p:sldId id="256" r:id="rId29"/>
    <p:sldId id="272" r:id="rId30"/>
    <p:sldId id="257" r:id="rId31"/>
    <p:sldId id="280" r:id="rId32"/>
    <p:sldId id="290" r:id="rId33"/>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4654" autoAdjust="0"/>
  </p:normalViewPr>
  <p:slideViewPr>
    <p:cSldViewPr>
      <p:cViewPr>
        <p:scale>
          <a:sx n="100" d="100"/>
          <a:sy n="100" d="100"/>
        </p:scale>
        <p:origin x="-90"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9863" y="0"/>
            <a:ext cx="3044825" cy="465138"/>
          </a:xfrm>
          <a:prstGeom prst="rect">
            <a:avLst/>
          </a:prstGeom>
        </p:spPr>
        <p:txBody>
          <a:bodyPr vert="horz" lIns="91440" tIns="45720" rIns="91440" bIns="45720" rtlCol="0"/>
          <a:lstStyle>
            <a:lvl1pPr algn="r">
              <a:defRPr sz="1200"/>
            </a:lvl1pPr>
          </a:lstStyle>
          <a:p>
            <a:fld id="{5020EC9C-EC52-48A0-9B6E-9313A30E7F5F}" type="datetimeFigureOut">
              <a:rPr lang="en-US" smtClean="0"/>
              <a:pPr/>
              <a:t>4/18/2012</a:t>
            </a:fld>
            <a:endParaRPr lang="en-US"/>
          </a:p>
        </p:txBody>
      </p:sp>
      <p:sp>
        <p:nvSpPr>
          <p:cNvPr id="4" name="Footer Placeholder 3"/>
          <p:cNvSpPr>
            <a:spLocks noGrp="1"/>
          </p:cNvSpPr>
          <p:nvPr>
            <p:ph type="ftr" sz="quarter" idx="2"/>
          </p:nvPr>
        </p:nvSpPr>
        <p:spPr>
          <a:xfrm>
            <a:off x="0" y="8845550"/>
            <a:ext cx="304482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9863" y="8845550"/>
            <a:ext cx="3044825" cy="465138"/>
          </a:xfrm>
          <a:prstGeom prst="rect">
            <a:avLst/>
          </a:prstGeom>
        </p:spPr>
        <p:txBody>
          <a:bodyPr vert="horz" lIns="91440" tIns="45720" rIns="91440" bIns="45720" rtlCol="0" anchor="b"/>
          <a:lstStyle>
            <a:lvl1pPr algn="r">
              <a:defRPr sz="1200"/>
            </a:lvl1pPr>
          </a:lstStyle>
          <a:p>
            <a:fld id="{2C282DA6-EF2B-40A9-9BFA-83D95A8D8BD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659530B5-2037-4F28-A0BE-8947C2F2DE6E}" type="datetimeFigureOut">
              <a:rPr lang="en-US" smtClean="0"/>
              <a:pPr/>
              <a:t>4/18/2012</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D0B46D88-A99A-4DCD-B00D-BF9B6213F2B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C56B942D-DB42-46BF-9EDC-D0A8E5554F02}" type="slidenum">
              <a:rPr lang="en-US" smtClean="0"/>
              <a:pPr/>
              <a:t>19</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r>
              <a:rPr lang="en-US" smtClean="0"/>
              <a:t>Hazards – see page 49 of booklet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Emergency</a:t>
            </a:r>
            <a:r>
              <a:rPr lang="en-US" baseline="0" dirty="0" smtClean="0"/>
              <a:t> management</a:t>
            </a:r>
            <a:r>
              <a:rPr lang="en-US" dirty="0" smtClean="0"/>
              <a:t> elements</a:t>
            </a:r>
            <a:r>
              <a:rPr lang="en-US" baseline="0" dirty="0" smtClean="0"/>
              <a:t> d</a:t>
            </a:r>
            <a:r>
              <a:rPr lang="en-US" dirty="0" smtClean="0"/>
              <a:t>escribes the organization's approach to emergency management</a:t>
            </a:r>
          </a:p>
          <a:p>
            <a:r>
              <a:rPr lang="en-US" dirty="0" smtClean="0"/>
              <a:t>Emergency Response Procedures describes how the organization will respond</a:t>
            </a:r>
            <a:r>
              <a:rPr lang="en-US" baseline="0" dirty="0" smtClean="0"/>
              <a:t> to the event</a:t>
            </a:r>
            <a:endParaRPr lang="en-US" dirty="0"/>
          </a:p>
        </p:txBody>
      </p:sp>
      <p:sp>
        <p:nvSpPr>
          <p:cNvPr id="4" name="Slide Number Placeholder 3"/>
          <p:cNvSpPr>
            <a:spLocks noGrp="1"/>
          </p:cNvSpPr>
          <p:nvPr>
            <p:ph type="sldNum" sz="quarter" idx="10"/>
          </p:nvPr>
        </p:nvSpPr>
        <p:spPr/>
        <p:txBody>
          <a:bodyPr/>
          <a:lstStyle/>
          <a:p>
            <a:fld id="{D0B46D88-A99A-4DCD-B00D-BF9B6213F2B8}"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4A9DD02F-6D74-47CC-A400-3EBA5E1EB607}" type="slidenum">
              <a:rPr lang="en-US" smtClean="0"/>
              <a:pPr/>
              <a:t>31</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xfrm>
            <a:off x="780697" y="4358593"/>
            <a:ext cx="5152602" cy="4189956"/>
          </a:xfrm>
          <a:noFill/>
          <a:ln/>
        </p:spPr>
        <p:txBody>
          <a:bodyPr/>
          <a:lstStyle/>
          <a:p>
            <a:pPr eaLnBrk="1" hangingPunct="1"/>
            <a:r>
              <a:rPr lang="en-US" dirty="0" smtClean="0"/>
              <a:t>The American Red Cross site offers:</a:t>
            </a:r>
          </a:p>
          <a:p>
            <a:pPr eaLnBrk="1" hangingPunct="1"/>
            <a:r>
              <a:rPr lang="en-US" dirty="0" smtClean="0"/>
              <a:t>Copy of FEMA’s “Emergency Management Guide for Business &amp; Industry” and “Open for Business” a disaster planning toolkit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B46D88-A99A-4DCD-B00D-BF9B6213F2B8}"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9E55E2-028C-4C60-9376-5408DA2FF8EF}" type="datetimeFigureOut">
              <a:rPr lang="en-US" smtClean="0"/>
              <a:pPr/>
              <a:t>4/18/2012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00DDB-DBFB-4027-8BFB-AD1B961B0D0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9E55E2-028C-4C60-9376-5408DA2FF8EF}" type="datetimeFigureOut">
              <a:rPr lang="en-US" smtClean="0"/>
              <a:pPr/>
              <a:t>4/18/2012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00DDB-DBFB-4027-8BFB-AD1B961B0D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9E55E2-028C-4C60-9376-5408DA2FF8EF}" type="datetimeFigureOut">
              <a:rPr lang="en-US" smtClean="0"/>
              <a:pPr/>
              <a:t>4/18/2012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00DDB-DBFB-4027-8BFB-AD1B961B0D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9E55E2-028C-4C60-9376-5408DA2FF8EF}" type="datetimeFigureOut">
              <a:rPr lang="en-US" smtClean="0"/>
              <a:pPr/>
              <a:t>4/18/2012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00DDB-DBFB-4027-8BFB-AD1B961B0D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9E55E2-028C-4C60-9376-5408DA2FF8EF}" type="datetimeFigureOut">
              <a:rPr lang="en-US" smtClean="0"/>
              <a:pPr/>
              <a:t>4/18/2012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00DDB-DBFB-4027-8BFB-AD1B961B0D0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9E55E2-028C-4C60-9376-5408DA2FF8EF}" type="datetimeFigureOut">
              <a:rPr lang="en-US" smtClean="0"/>
              <a:pPr/>
              <a:t>4/18/2012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E00DDB-DBFB-4027-8BFB-AD1B961B0D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9E55E2-028C-4C60-9376-5408DA2FF8EF}" type="datetimeFigureOut">
              <a:rPr lang="en-US" smtClean="0"/>
              <a:pPr/>
              <a:t>4/18/2012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E00DDB-DBFB-4027-8BFB-AD1B961B0D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9E55E2-028C-4C60-9376-5408DA2FF8EF}" type="datetimeFigureOut">
              <a:rPr lang="en-US" smtClean="0"/>
              <a:pPr/>
              <a:t>4/18/2012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E00DDB-DBFB-4027-8BFB-AD1B961B0D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E55E2-028C-4C60-9376-5408DA2FF8EF}" type="datetimeFigureOut">
              <a:rPr lang="en-US" smtClean="0"/>
              <a:pPr/>
              <a:t>4/18/2012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E00DDB-DBFB-4027-8BFB-AD1B961B0D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9E55E2-028C-4C60-9376-5408DA2FF8EF}" type="datetimeFigureOut">
              <a:rPr lang="en-US" smtClean="0"/>
              <a:pPr/>
              <a:t>4/18/2012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E00DDB-DBFB-4027-8BFB-AD1B961B0D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9E55E2-028C-4C60-9376-5408DA2FF8EF}" type="datetimeFigureOut">
              <a:rPr lang="en-US" smtClean="0"/>
              <a:pPr/>
              <a:t>4/18/2012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E00DDB-DBFB-4027-8BFB-AD1B961B0D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9E55E2-028C-4C60-9376-5408DA2FF8EF}" type="datetimeFigureOut">
              <a:rPr lang="en-US" smtClean="0"/>
              <a:pPr/>
              <a:t>4/18/2012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00DDB-DBFB-4027-8BFB-AD1B961B0D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http://upload.wikimedia.org/wikipedia/en/thumb/8/8f/Em_cycle.jpg/180px-Em_cycle.jpg"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ibhs.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redcross.org/" TargetMode="External"/><Relationship Id="rId5" Type="http://schemas.openxmlformats.org/officeDocument/2006/relationships/hyperlink" Target="http://www.fema.gov/" TargetMode="External"/><Relationship Id="rId4" Type="http://schemas.openxmlformats.org/officeDocument/2006/relationships/hyperlink" Target="http://www.sema.state.mo.u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smtClean="0">
                <a:latin typeface="Sylfaen" pitchFamily="18" charset="0"/>
              </a:rPr>
              <a:t>Continuity of Operations</a:t>
            </a:r>
            <a:endParaRPr lang="en-US" sz="4800" dirty="0">
              <a:latin typeface="Sylfaen" pitchFamily="18" charset="0"/>
            </a:endParaRPr>
          </a:p>
        </p:txBody>
      </p:sp>
      <p:pic>
        <p:nvPicPr>
          <p:cNvPr id="6" name="Content Placeholder 5" descr="Warning.jpg"/>
          <p:cNvPicPr>
            <a:picLocks noGrp="1" noChangeAspect="1"/>
          </p:cNvPicPr>
          <p:nvPr>
            <p:ph idx="1"/>
          </p:nvPr>
        </p:nvPicPr>
        <p:blipFill>
          <a:blip r:embed="rId2" cstate="print"/>
          <a:stretch>
            <a:fillRect/>
          </a:stretch>
        </p:blipFill>
        <p:spPr>
          <a:xfrm>
            <a:off x="1600200" y="1600200"/>
            <a:ext cx="5384801" cy="40386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p:cNvSpPr txBox="1"/>
          <p:nvPr/>
        </p:nvSpPr>
        <p:spPr>
          <a:xfrm>
            <a:off x="1752600" y="5943600"/>
            <a:ext cx="5791200" cy="830997"/>
          </a:xfrm>
          <a:prstGeom prst="rect">
            <a:avLst/>
          </a:prstGeom>
          <a:noFill/>
        </p:spPr>
        <p:txBody>
          <a:bodyPr wrap="square" rtlCol="0">
            <a:spAutoFit/>
          </a:bodyPr>
          <a:lstStyle/>
          <a:p>
            <a:pPr algn="ctr"/>
            <a:r>
              <a:rPr lang="en-US" sz="2400" dirty="0" smtClean="0">
                <a:solidFill>
                  <a:schemeClr val="tx2"/>
                </a:solidFill>
                <a:latin typeface="Sylfaen" pitchFamily="18" charset="0"/>
              </a:rPr>
              <a:t>Keeping your faith community safe &amp; together</a:t>
            </a:r>
            <a:endParaRPr lang="en-US" sz="2400" dirty="0">
              <a:solidFill>
                <a:schemeClr val="tx2"/>
              </a:solidFill>
              <a:latin typeface="Sylfae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graphic representation of the four phases in emergency management."/>
          <p:cNvPicPr>
            <a:picLocks noChangeAspect="1" noChangeArrowheads="1"/>
          </p:cNvPicPr>
          <p:nvPr/>
        </p:nvPicPr>
        <p:blipFill>
          <a:blip r:embed="rId2" r:link="rId3" cstate="print"/>
          <a:srcRect/>
          <a:stretch>
            <a:fillRect/>
          </a:stretch>
        </p:blipFill>
        <p:spPr>
          <a:xfrm>
            <a:off x="2590800" y="2286000"/>
            <a:ext cx="3238500" cy="3276600"/>
          </a:xfrm>
          <a:prstGeom prst="rect">
            <a:avLst/>
          </a:prstGeom>
        </p:spPr>
      </p:pic>
      <p:sp>
        <p:nvSpPr>
          <p:cNvPr id="5" name="Title 4"/>
          <p:cNvSpPr>
            <a:spLocks noGrp="1"/>
          </p:cNvSpPr>
          <p:nvPr>
            <p:ph type="title" idx="4294967295"/>
          </p:nvPr>
        </p:nvSpPr>
        <p:spPr>
          <a:xfrm>
            <a:off x="0" y="274638"/>
            <a:ext cx="8229600" cy="1143000"/>
          </a:xfrm>
        </p:spPr>
        <p:txBody>
          <a:bodyPr>
            <a:normAutofit/>
          </a:bodyPr>
          <a:lstStyle/>
          <a:p>
            <a:r>
              <a:rPr lang="en-US" sz="5400" dirty="0" smtClean="0">
                <a:latin typeface="Sylfaen" pitchFamily="18" charset="0"/>
              </a:rPr>
              <a:t>Disaster Cycle</a:t>
            </a:r>
            <a:endParaRPr lang="en-US" sz="5400" dirty="0">
              <a:latin typeface="Sylfae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Sylfaen" pitchFamily="18" charset="0"/>
              </a:rPr>
              <a:t>Mitigation</a:t>
            </a:r>
            <a:endParaRPr lang="en-US" sz="4800" dirty="0">
              <a:latin typeface="Sylfaen" pitchFamily="18" charset="0"/>
            </a:endParaRPr>
          </a:p>
        </p:txBody>
      </p:sp>
      <p:sp>
        <p:nvSpPr>
          <p:cNvPr id="3" name="Content Placeholder 2"/>
          <p:cNvSpPr>
            <a:spLocks noGrp="1"/>
          </p:cNvSpPr>
          <p:nvPr>
            <p:ph sz="half" idx="1"/>
          </p:nvPr>
        </p:nvSpPr>
        <p:spPr/>
        <p:txBody>
          <a:bodyPr/>
          <a:lstStyle/>
          <a:p>
            <a:r>
              <a:rPr lang="en-US" dirty="0" smtClean="0">
                <a:solidFill>
                  <a:schemeClr val="tx2"/>
                </a:solidFill>
              </a:rPr>
              <a:t>Taking steps to reduce vulnerability to disasters</a:t>
            </a:r>
          </a:p>
          <a:p>
            <a:pPr lvl="1"/>
            <a:r>
              <a:rPr lang="en-US" dirty="0" smtClean="0">
                <a:solidFill>
                  <a:schemeClr val="tx2"/>
                </a:solidFill>
              </a:rPr>
              <a:t>Install a safe shelter</a:t>
            </a:r>
          </a:p>
          <a:p>
            <a:pPr lvl="1"/>
            <a:r>
              <a:rPr lang="en-US" dirty="0" smtClean="0">
                <a:solidFill>
                  <a:schemeClr val="tx2"/>
                </a:solidFill>
              </a:rPr>
              <a:t>Secure items likely to fall during an earthquake</a:t>
            </a:r>
            <a:endParaRPr lang="en-US" dirty="0">
              <a:solidFill>
                <a:schemeClr val="tx2"/>
              </a:solidFill>
            </a:endParaRPr>
          </a:p>
        </p:txBody>
      </p:sp>
      <p:pic>
        <p:nvPicPr>
          <p:cNvPr id="7" name="Content Placeholder 6" descr="IMG_5735.JPG"/>
          <p:cNvPicPr>
            <a:picLocks noGrp="1" noChangeAspect="1"/>
          </p:cNvPicPr>
          <p:nvPr>
            <p:ph sz="half" idx="2"/>
          </p:nvPr>
        </p:nvPicPr>
        <p:blipFill>
          <a:blip r:embed="rId2" cstate="print"/>
          <a:stretch>
            <a:fillRect/>
          </a:stretch>
        </p:blipFill>
        <p:spPr>
          <a:xfrm>
            <a:off x="5041900" y="2643981"/>
            <a:ext cx="3251200" cy="24384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Sylfaen" pitchFamily="18" charset="0"/>
              </a:rPr>
              <a:t>Preparedness</a:t>
            </a:r>
            <a:endParaRPr lang="en-US" sz="4800" dirty="0">
              <a:latin typeface="Sylfaen" pitchFamily="18" charset="0"/>
            </a:endParaRPr>
          </a:p>
        </p:txBody>
      </p:sp>
      <p:pic>
        <p:nvPicPr>
          <p:cNvPr id="5" name="Content Placeholder 4" descr="disasterkit1011.jpg"/>
          <p:cNvPicPr>
            <a:picLocks noGrp="1" noChangeAspect="1"/>
          </p:cNvPicPr>
          <p:nvPr>
            <p:ph sz="half" idx="1"/>
          </p:nvPr>
        </p:nvPicPr>
        <p:blipFill>
          <a:blip r:embed="rId2" cstate="print"/>
          <a:stretch>
            <a:fillRect/>
          </a:stretch>
        </p:blipFill>
        <p:spPr>
          <a:xfrm>
            <a:off x="457200" y="2729620"/>
            <a:ext cx="4038600" cy="226712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Content Placeholder 3"/>
          <p:cNvSpPr>
            <a:spLocks noGrp="1"/>
          </p:cNvSpPr>
          <p:nvPr>
            <p:ph sz="half" idx="2"/>
          </p:nvPr>
        </p:nvSpPr>
        <p:spPr/>
        <p:txBody>
          <a:bodyPr/>
          <a:lstStyle/>
          <a:p>
            <a:r>
              <a:rPr lang="en-US" dirty="0" smtClean="0">
                <a:solidFill>
                  <a:schemeClr val="tx2"/>
                </a:solidFill>
              </a:rPr>
              <a:t>Understanding how a disaster might impact us, creating plans, educating</a:t>
            </a:r>
          </a:p>
          <a:p>
            <a:pPr lvl="1"/>
            <a:r>
              <a:rPr lang="en-US" dirty="0" smtClean="0">
                <a:solidFill>
                  <a:schemeClr val="tx2"/>
                </a:solidFill>
              </a:rPr>
              <a:t>Classes on preparing emergency survival kits</a:t>
            </a:r>
          </a:p>
          <a:p>
            <a:pPr lvl="1"/>
            <a:r>
              <a:rPr lang="en-US" dirty="0" smtClean="0">
                <a:solidFill>
                  <a:schemeClr val="tx2"/>
                </a:solidFill>
              </a:rPr>
              <a:t>Knowing how utilities can be turned off or back on</a:t>
            </a:r>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Sylfaen" pitchFamily="18" charset="0"/>
              </a:rPr>
              <a:t>Response</a:t>
            </a:r>
            <a:endParaRPr lang="en-US" sz="4800" dirty="0">
              <a:latin typeface="Sylfaen" pitchFamily="18" charset="0"/>
            </a:endParaRPr>
          </a:p>
        </p:txBody>
      </p:sp>
      <p:sp>
        <p:nvSpPr>
          <p:cNvPr id="3" name="Content Placeholder 2"/>
          <p:cNvSpPr>
            <a:spLocks noGrp="1"/>
          </p:cNvSpPr>
          <p:nvPr>
            <p:ph sz="half" idx="1"/>
          </p:nvPr>
        </p:nvSpPr>
        <p:spPr/>
        <p:txBody>
          <a:bodyPr/>
          <a:lstStyle/>
          <a:p>
            <a:r>
              <a:rPr lang="en-US" dirty="0" smtClean="0">
                <a:solidFill>
                  <a:schemeClr val="tx2"/>
                </a:solidFill>
              </a:rPr>
              <a:t>Address immediate threats caused by disaster</a:t>
            </a:r>
          </a:p>
          <a:p>
            <a:pPr lvl="1"/>
            <a:r>
              <a:rPr lang="en-US" dirty="0" smtClean="0">
                <a:solidFill>
                  <a:schemeClr val="tx2"/>
                </a:solidFill>
              </a:rPr>
              <a:t>Safety &amp; Health</a:t>
            </a:r>
          </a:p>
          <a:p>
            <a:pPr lvl="1"/>
            <a:r>
              <a:rPr lang="en-US" dirty="0" smtClean="0">
                <a:solidFill>
                  <a:schemeClr val="tx2"/>
                </a:solidFill>
              </a:rPr>
              <a:t>Obstacles to resume organizational functioning</a:t>
            </a:r>
            <a:endParaRPr lang="en-US" dirty="0">
              <a:solidFill>
                <a:schemeClr val="tx2"/>
              </a:solidFill>
            </a:endParaRPr>
          </a:p>
        </p:txBody>
      </p:sp>
      <p:pic>
        <p:nvPicPr>
          <p:cNvPr id="5" name="Content Placeholder 4" descr="IMG_2000.JPG"/>
          <p:cNvPicPr>
            <a:picLocks noGrp="1" noChangeAspect="1"/>
          </p:cNvPicPr>
          <p:nvPr>
            <p:ph sz="half" idx="2"/>
          </p:nvPr>
        </p:nvPicPr>
        <p:blipFill>
          <a:blip r:embed="rId2" cstate="print"/>
          <a:stretch>
            <a:fillRect/>
          </a:stretch>
        </p:blipFill>
        <p:spPr>
          <a:xfrm>
            <a:off x="4648200" y="2348706"/>
            <a:ext cx="4038600" cy="302895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ylfaen" pitchFamily="18" charset="0"/>
              </a:rPr>
              <a:t>Recovery</a:t>
            </a:r>
            <a:endParaRPr lang="en-US" dirty="0">
              <a:latin typeface="Sylfaen" pitchFamily="18" charset="0"/>
            </a:endParaRPr>
          </a:p>
        </p:txBody>
      </p:sp>
      <p:sp>
        <p:nvSpPr>
          <p:cNvPr id="4" name="Content Placeholder 3"/>
          <p:cNvSpPr>
            <a:spLocks noGrp="1"/>
          </p:cNvSpPr>
          <p:nvPr>
            <p:ph sz="half" idx="2"/>
          </p:nvPr>
        </p:nvSpPr>
        <p:spPr/>
        <p:txBody>
          <a:bodyPr/>
          <a:lstStyle/>
          <a:p>
            <a:r>
              <a:rPr lang="en-US" dirty="0" smtClean="0">
                <a:solidFill>
                  <a:schemeClr val="tx2"/>
                </a:solidFill>
              </a:rPr>
              <a:t>Restoring full operational capacities</a:t>
            </a:r>
          </a:p>
          <a:p>
            <a:pPr lvl="1"/>
            <a:r>
              <a:rPr lang="en-US" dirty="0" smtClean="0">
                <a:solidFill>
                  <a:schemeClr val="tx2"/>
                </a:solidFill>
              </a:rPr>
              <a:t>Short-term</a:t>
            </a:r>
          </a:p>
          <a:p>
            <a:pPr lvl="2"/>
            <a:r>
              <a:rPr lang="en-US" dirty="0" smtClean="0">
                <a:solidFill>
                  <a:schemeClr val="tx2"/>
                </a:solidFill>
              </a:rPr>
              <a:t>Repair or relocate meeting place</a:t>
            </a:r>
          </a:p>
          <a:p>
            <a:pPr lvl="1"/>
            <a:r>
              <a:rPr lang="en-US" dirty="0" smtClean="0">
                <a:solidFill>
                  <a:schemeClr val="tx2"/>
                </a:solidFill>
              </a:rPr>
              <a:t> Long-term</a:t>
            </a:r>
          </a:p>
          <a:p>
            <a:pPr lvl="2"/>
            <a:r>
              <a:rPr lang="en-US" dirty="0" smtClean="0">
                <a:solidFill>
                  <a:schemeClr val="tx2"/>
                </a:solidFill>
              </a:rPr>
              <a:t>Resume or modify key community outreach missions </a:t>
            </a:r>
          </a:p>
          <a:p>
            <a:pPr lvl="2"/>
            <a:endParaRPr lang="en-US" dirty="0"/>
          </a:p>
        </p:txBody>
      </p:sp>
      <p:pic>
        <p:nvPicPr>
          <p:cNvPr id="7" name="Content Placeholder 6" descr="IMG_3323.JPG"/>
          <p:cNvPicPr>
            <a:picLocks noGrp="1" noChangeAspect="1"/>
          </p:cNvPicPr>
          <p:nvPr>
            <p:ph sz="half" idx="1"/>
          </p:nvPr>
        </p:nvPicPr>
        <p:blipFill>
          <a:blip r:embed="rId2" cstate="print"/>
          <a:stretch>
            <a:fillRect/>
          </a:stretch>
        </p:blipFill>
        <p:spPr>
          <a:xfrm>
            <a:off x="457200" y="2348706"/>
            <a:ext cx="4038600" cy="30289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Sylfaen" pitchFamily="18" charset="0"/>
              </a:rPr>
              <a:t>Questions to Ask</a:t>
            </a:r>
            <a:endParaRPr lang="en-US" dirty="0">
              <a:latin typeface="Sylfaen" pitchFamily="18" charset="0"/>
            </a:endParaRPr>
          </a:p>
        </p:txBody>
      </p:sp>
      <p:sp>
        <p:nvSpPr>
          <p:cNvPr id="3" name="Content Placeholder 2"/>
          <p:cNvSpPr>
            <a:spLocks noGrp="1"/>
          </p:cNvSpPr>
          <p:nvPr>
            <p:ph idx="1"/>
          </p:nvPr>
        </p:nvSpPr>
        <p:spPr/>
        <p:txBody>
          <a:bodyPr/>
          <a:lstStyle/>
          <a:p>
            <a:pPr>
              <a:buNone/>
            </a:pPr>
            <a:endParaRPr lang="en-US" dirty="0" smtClean="0">
              <a:latin typeface="Sylfaen" pitchFamily="18" charset="0"/>
            </a:endParaRPr>
          </a:p>
          <a:p>
            <a:r>
              <a:rPr lang="en-US" dirty="0" smtClean="0">
                <a:solidFill>
                  <a:schemeClr val="tx2"/>
                </a:solidFill>
                <a:latin typeface="Sylfaen" pitchFamily="18" charset="0"/>
              </a:rPr>
              <a:t>What are the potential hazards your community may face?</a:t>
            </a:r>
          </a:p>
          <a:p>
            <a:r>
              <a:rPr lang="en-US" dirty="0" smtClean="0">
                <a:solidFill>
                  <a:schemeClr val="tx2"/>
                </a:solidFill>
                <a:latin typeface="Sylfaen" pitchFamily="18" charset="0"/>
              </a:rPr>
              <a:t>What are the impacts to your faith community?</a:t>
            </a:r>
          </a:p>
          <a:p>
            <a:r>
              <a:rPr lang="en-US" dirty="0" smtClean="0">
                <a:solidFill>
                  <a:schemeClr val="tx2"/>
                </a:solidFill>
                <a:latin typeface="Sylfaen" pitchFamily="18" charset="0"/>
              </a:rPr>
              <a:t>What are the potential impacts to your facility?</a:t>
            </a:r>
            <a:endParaRPr lang="en-US" dirty="0">
              <a:solidFill>
                <a:schemeClr val="tx2"/>
              </a:solidFill>
              <a:latin typeface="Sylfaen" pitchFamily="18" charset="0"/>
            </a:endParaRPr>
          </a:p>
        </p:txBody>
      </p:sp>
      <p:pic>
        <p:nvPicPr>
          <p:cNvPr id="1026" name="Picture 2" descr="C:\Users\bill\AppData\Local\Microsoft\Windows\Temporary Internet Files\Content.IE5\JNTAD91O\MP900406726[1].jpg"/>
          <p:cNvPicPr>
            <a:picLocks noChangeAspect="1" noChangeArrowheads="1"/>
          </p:cNvPicPr>
          <p:nvPr/>
        </p:nvPicPr>
        <p:blipFill>
          <a:blip r:embed="rId2" cstate="print"/>
          <a:srcRect/>
          <a:stretch>
            <a:fillRect/>
          </a:stretch>
        </p:blipFill>
        <p:spPr bwMode="auto">
          <a:xfrm>
            <a:off x="7391400" y="2133600"/>
            <a:ext cx="1396666" cy="209397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Sylfaen" pitchFamily="18" charset="0"/>
              </a:rPr>
              <a:t>Factors to Consider</a:t>
            </a:r>
            <a:endParaRPr lang="en-US" sz="5400" dirty="0">
              <a:latin typeface="Sylfaen" pitchFamily="18" charset="0"/>
            </a:endParaRPr>
          </a:p>
        </p:txBody>
      </p:sp>
      <p:sp>
        <p:nvSpPr>
          <p:cNvPr id="3" name="Content Placeholder 2"/>
          <p:cNvSpPr>
            <a:spLocks noGrp="1"/>
          </p:cNvSpPr>
          <p:nvPr>
            <p:ph idx="1"/>
          </p:nvPr>
        </p:nvSpPr>
        <p:spPr/>
        <p:txBody>
          <a:bodyPr/>
          <a:lstStyle/>
          <a:p>
            <a:pPr>
              <a:lnSpc>
                <a:spcPct val="90000"/>
              </a:lnSpc>
            </a:pPr>
            <a:endParaRPr lang="en-US" dirty="0" smtClean="0">
              <a:latin typeface="Sylfaen" pitchFamily="18" charset="0"/>
            </a:endParaRPr>
          </a:p>
          <a:p>
            <a:pPr>
              <a:lnSpc>
                <a:spcPct val="90000"/>
              </a:lnSpc>
            </a:pPr>
            <a:r>
              <a:rPr lang="en-US" dirty="0" smtClean="0">
                <a:solidFill>
                  <a:schemeClr val="tx2"/>
                </a:solidFill>
                <a:latin typeface="Sylfaen" pitchFamily="18" charset="0"/>
              </a:rPr>
              <a:t>Historical – what types of emergencies have occurred in the community, at this facility and at other facilities in the area?</a:t>
            </a:r>
          </a:p>
          <a:p>
            <a:pPr>
              <a:lnSpc>
                <a:spcPct val="90000"/>
              </a:lnSpc>
            </a:pPr>
            <a:r>
              <a:rPr lang="en-US" dirty="0" smtClean="0">
                <a:solidFill>
                  <a:schemeClr val="tx2"/>
                </a:solidFill>
                <a:latin typeface="Sylfaen" pitchFamily="18" charset="0"/>
              </a:rPr>
              <a:t>Geographic – What can happen as a result of the facility’s location?</a:t>
            </a:r>
          </a:p>
          <a:p>
            <a:pPr>
              <a:lnSpc>
                <a:spcPct val="90000"/>
              </a:lnSpc>
            </a:pPr>
            <a:r>
              <a:rPr lang="en-US" dirty="0" smtClean="0">
                <a:solidFill>
                  <a:schemeClr val="tx2"/>
                </a:solidFill>
                <a:latin typeface="Sylfaen" pitchFamily="18" charset="0"/>
              </a:rPr>
              <a:t>Technological – What could result from a process or system failure?</a:t>
            </a:r>
          </a:p>
        </p:txBody>
      </p:sp>
      <p:pic>
        <p:nvPicPr>
          <p:cNvPr id="2050" name="Picture 2" descr="C:\Users\bill\AppData\Local\Microsoft\Windows\Temporary Internet Files\Content.IE5\W8NIYT64\MP900437189[1].jpg"/>
          <p:cNvPicPr>
            <a:picLocks noChangeAspect="1" noChangeArrowheads="1"/>
          </p:cNvPicPr>
          <p:nvPr/>
        </p:nvPicPr>
        <p:blipFill>
          <a:blip r:embed="rId2" cstate="print"/>
          <a:srcRect/>
          <a:stretch>
            <a:fillRect/>
          </a:stretch>
        </p:blipFill>
        <p:spPr bwMode="auto">
          <a:xfrm>
            <a:off x="5943600" y="5105400"/>
            <a:ext cx="2171700" cy="1447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Sylfaen" pitchFamily="18" charset="0"/>
              </a:rPr>
              <a:t>More Factors to Consider</a:t>
            </a:r>
            <a:endParaRPr lang="en-US" sz="5400" dirty="0">
              <a:latin typeface="Sylfaen" pitchFamily="18" charset="0"/>
            </a:endParaRPr>
          </a:p>
        </p:txBody>
      </p:sp>
      <p:sp>
        <p:nvSpPr>
          <p:cNvPr id="3" name="Content Placeholder 2"/>
          <p:cNvSpPr>
            <a:spLocks noGrp="1"/>
          </p:cNvSpPr>
          <p:nvPr>
            <p:ph idx="1"/>
          </p:nvPr>
        </p:nvSpPr>
        <p:spPr/>
        <p:txBody>
          <a:bodyPr/>
          <a:lstStyle/>
          <a:p>
            <a:endParaRPr lang="en-US" dirty="0" smtClean="0">
              <a:latin typeface="Sylfaen" pitchFamily="18" charset="0"/>
            </a:endParaRPr>
          </a:p>
          <a:p>
            <a:r>
              <a:rPr lang="en-US" dirty="0" smtClean="0">
                <a:solidFill>
                  <a:schemeClr val="tx2"/>
                </a:solidFill>
                <a:latin typeface="Sylfaen" pitchFamily="18" charset="0"/>
              </a:rPr>
              <a:t>Human Error – What emergencies can be caused by employee error?</a:t>
            </a:r>
          </a:p>
          <a:p>
            <a:r>
              <a:rPr lang="en-US" dirty="0" smtClean="0">
                <a:solidFill>
                  <a:schemeClr val="tx2"/>
                </a:solidFill>
                <a:latin typeface="Sylfaen" pitchFamily="18" charset="0"/>
              </a:rPr>
              <a:t>Physical – what types of emergencies could result from the design or construction of the facility?  Does the physical facility enhance safety?</a:t>
            </a:r>
          </a:p>
          <a:p>
            <a:r>
              <a:rPr lang="en-US" dirty="0" smtClean="0">
                <a:solidFill>
                  <a:schemeClr val="tx2"/>
                </a:solidFill>
                <a:latin typeface="Sylfaen" pitchFamily="18" charset="0"/>
              </a:rPr>
              <a:t>Insurance – Are we covered for this?</a:t>
            </a:r>
          </a:p>
          <a:p>
            <a:pPr>
              <a:buNone/>
            </a:pPr>
            <a:endParaRPr lang="en-US" dirty="0"/>
          </a:p>
        </p:txBody>
      </p:sp>
      <p:pic>
        <p:nvPicPr>
          <p:cNvPr id="3074" name="Picture 2" descr="C:\Users\bill\AppData\Local\Microsoft\Windows\Temporary Internet Files\Content.IE5\W8NIYT64\MP900407552[1].jpg"/>
          <p:cNvPicPr>
            <a:picLocks noChangeAspect="1" noChangeArrowheads="1"/>
          </p:cNvPicPr>
          <p:nvPr/>
        </p:nvPicPr>
        <p:blipFill>
          <a:blip r:embed="rId2" cstate="print"/>
          <a:srcRect b="38710"/>
          <a:stretch>
            <a:fillRect/>
          </a:stretch>
        </p:blipFill>
        <p:spPr bwMode="auto">
          <a:xfrm>
            <a:off x="7315200" y="4876800"/>
            <a:ext cx="1575569" cy="1447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Sylfaen" pitchFamily="18" charset="0"/>
              </a:rPr>
              <a:t>Conduct a Hazard Analysis</a:t>
            </a:r>
            <a:endParaRPr lang="en-US" sz="4800" dirty="0">
              <a:latin typeface="Sylfaen" pitchFamily="18" charset="0"/>
            </a:endParaRPr>
          </a:p>
        </p:txBody>
      </p:sp>
      <p:sp>
        <p:nvSpPr>
          <p:cNvPr id="3" name="Content Placeholder 2"/>
          <p:cNvSpPr>
            <a:spLocks noGrp="1"/>
          </p:cNvSpPr>
          <p:nvPr>
            <p:ph idx="1"/>
          </p:nvPr>
        </p:nvSpPr>
        <p:spPr/>
        <p:txBody>
          <a:bodyPr>
            <a:normAutofit fontScale="92500"/>
          </a:bodyPr>
          <a:lstStyle/>
          <a:p>
            <a:r>
              <a:rPr lang="en-US" dirty="0" smtClean="0">
                <a:solidFill>
                  <a:schemeClr val="tx2"/>
                </a:solidFill>
                <a:latin typeface="Sylfaen" pitchFamily="18" charset="0"/>
              </a:rPr>
              <a:t>List all potential emergencies that could strike</a:t>
            </a:r>
          </a:p>
          <a:p>
            <a:r>
              <a:rPr lang="en-US" dirty="0" smtClean="0">
                <a:solidFill>
                  <a:schemeClr val="tx2"/>
                </a:solidFill>
                <a:latin typeface="Sylfaen" pitchFamily="18" charset="0"/>
              </a:rPr>
              <a:t>Give each one a score of 1 to 5 based on the chance it may happen.</a:t>
            </a:r>
          </a:p>
          <a:p>
            <a:r>
              <a:rPr lang="en-US" dirty="0" smtClean="0">
                <a:solidFill>
                  <a:schemeClr val="tx2"/>
                </a:solidFill>
                <a:latin typeface="Sylfaen" pitchFamily="18" charset="0"/>
              </a:rPr>
              <a:t>Score again based on human, property and organization impact</a:t>
            </a:r>
          </a:p>
          <a:p>
            <a:r>
              <a:rPr lang="en-US" dirty="0" smtClean="0">
                <a:solidFill>
                  <a:schemeClr val="tx2"/>
                </a:solidFill>
                <a:latin typeface="Sylfaen" pitchFamily="18" charset="0"/>
              </a:rPr>
              <a:t>Score on resources</a:t>
            </a:r>
          </a:p>
          <a:p>
            <a:r>
              <a:rPr lang="en-US" dirty="0" smtClean="0">
                <a:solidFill>
                  <a:schemeClr val="tx2"/>
                </a:solidFill>
                <a:latin typeface="Sylfaen" pitchFamily="18" charset="0"/>
              </a:rPr>
              <a:t>Total = which to work</a:t>
            </a:r>
          </a:p>
          <a:p>
            <a:pPr>
              <a:buNone/>
            </a:pPr>
            <a:r>
              <a:rPr lang="en-US" dirty="0">
                <a:solidFill>
                  <a:schemeClr val="tx2"/>
                </a:solidFill>
                <a:latin typeface="Sylfaen" pitchFamily="18" charset="0"/>
              </a:rPr>
              <a:t> </a:t>
            </a:r>
            <a:r>
              <a:rPr lang="en-US" dirty="0" smtClean="0">
                <a:solidFill>
                  <a:schemeClr val="tx2"/>
                </a:solidFill>
                <a:latin typeface="Sylfaen" pitchFamily="18" charset="0"/>
              </a:rPr>
              <a:t>    on first</a:t>
            </a:r>
          </a:p>
          <a:p>
            <a:endParaRPr lang="en-US" dirty="0"/>
          </a:p>
        </p:txBody>
      </p:sp>
      <p:pic>
        <p:nvPicPr>
          <p:cNvPr id="5" name="Picture 4" descr="PIC-0063.jpg"/>
          <p:cNvPicPr>
            <a:picLocks noChangeAspect="1"/>
          </p:cNvPicPr>
          <p:nvPr/>
        </p:nvPicPr>
        <p:blipFill>
          <a:blip r:embed="rId2" cstate="print"/>
          <a:stretch>
            <a:fillRect/>
          </a:stretch>
        </p:blipFill>
        <p:spPr>
          <a:xfrm>
            <a:off x="5257800" y="3733800"/>
            <a:ext cx="2895600" cy="21717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slide(fromBottom)">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050"/>
          <p:cNvSpPr>
            <a:spLocks noGrp="1" noChangeArrowheads="1"/>
          </p:cNvSpPr>
          <p:nvPr>
            <p:ph type="title"/>
          </p:nvPr>
        </p:nvSpPr>
        <p:spPr>
          <a:xfrm>
            <a:off x="457200" y="304800"/>
            <a:ext cx="8229600" cy="76200"/>
          </a:xfrm>
        </p:spPr>
        <p:txBody>
          <a:bodyPr>
            <a:normAutofit fontScale="90000"/>
          </a:bodyPr>
          <a:lstStyle/>
          <a:p>
            <a:pPr eaLnBrk="1" hangingPunct="1"/>
            <a:r>
              <a:rPr lang="en-US" sz="4000" dirty="0" smtClean="0">
                <a:solidFill>
                  <a:schemeClr val="tx1"/>
                </a:solidFill>
              </a:rPr>
              <a:t/>
            </a:r>
            <a:br>
              <a:rPr lang="en-US" sz="4000" dirty="0" smtClean="0">
                <a:solidFill>
                  <a:schemeClr val="tx1"/>
                </a:solidFill>
              </a:rPr>
            </a:br>
            <a:r>
              <a:rPr lang="en-US" sz="5300" b="1" dirty="0" smtClean="0">
                <a:solidFill>
                  <a:schemeClr val="tx1"/>
                </a:solidFill>
                <a:latin typeface="Sylfaen" pitchFamily="18" charset="0"/>
              </a:rPr>
              <a:t>Vulnerability</a:t>
            </a:r>
            <a:r>
              <a:rPr lang="en-US" sz="6000" b="1" dirty="0" smtClean="0">
                <a:solidFill>
                  <a:schemeClr val="tx1"/>
                </a:solidFill>
                <a:latin typeface="Sylfaen" pitchFamily="18" charset="0"/>
              </a:rPr>
              <a:t> Analysis Chart</a:t>
            </a:r>
          </a:p>
        </p:txBody>
      </p:sp>
      <p:sp>
        <p:nvSpPr>
          <p:cNvPr id="49155" name="Line 2054"/>
          <p:cNvSpPr>
            <a:spLocks noChangeShapeType="1"/>
          </p:cNvSpPr>
          <p:nvPr/>
        </p:nvSpPr>
        <p:spPr bwMode="auto">
          <a:xfrm>
            <a:off x="1933575" y="2136775"/>
            <a:ext cx="334963" cy="0"/>
          </a:xfrm>
          <a:prstGeom prst="line">
            <a:avLst/>
          </a:prstGeom>
          <a:noFill/>
          <a:ln w="9525">
            <a:solidFill>
              <a:srgbClr val="000000"/>
            </a:solidFill>
            <a:round/>
            <a:headEnd type="triangle" w="med" len="med"/>
            <a:tailEnd type="triangle" w="med" len="med"/>
          </a:ln>
        </p:spPr>
        <p:txBody>
          <a:bodyPr/>
          <a:lstStyle/>
          <a:p>
            <a:endParaRPr lang="en-US"/>
          </a:p>
        </p:txBody>
      </p:sp>
      <p:sp>
        <p:nvSpPr>
          <p:cNvPr id="49156" name="Line 2053"/>
          <p:cNvSpPr>
            <a:spLocks noChangeShapeType="1"/>
          </p:cNvSpPr>
          <p:nvPr/>
        </p:nvSpPr>
        <p:spPr bwMode="auto">
          <a:xfrm>
            <a:off x="3567113" y="2139950"/>
            <a:ext cx="914400" cy="0"/>
          </a:xfrm>
          <a:prstGeom prst="line">
            <a:avLst/>
          </a:prstGeom>
          <a:noFill/>
          <a:ln w="9525">
            <a:solidFill>
              <a:srgbClr val="000000"/>
            </a:solidFill>
            <a:round/>
            <a:headEnd type="triangle" w="med" len="med"/>
            <a:tailEnd type="triangle" w="med" len="med"/>
          </a:ln>
        </p:spPr>
        <p:txBody>
          <a:bodyPr/>
          <a:lstStyle/>
          <a:p>
            <a:endParaRPr lang="en-US"/>
          </a:p>
        </p:txBody>
      </p:sp>
      <p:sp>
        <p:nvSpPr>
          <p:cNvPr id="49157" name="Line 2052"/>
          <p:cNvSpPr>
            <a:spLocks noChangeShapeType="1"/>
          </p:cNvSpPr>
          <p:nvPr/>
        </p:nvSpPr>
        <p:spPr bwMode="auto">
          <a:xfrm>
            <a:off x="6315075" y="2136775"/>
            <a:ext cx="800100" cy="0"/>
          </a:xfrm>
          <a:prstGeom prst="line">
            <a:avLst/>
          </a:prstGeom>
          <a:noFill/>
          <a:ln w="9525">
            <a:solidFill>
              <a:srgbClr val="000000"/>
            </a:solidFill>
            <a:round/>
            <a:headEnd type="triangle" w="med" len="med"/>
            <a:tailEnd type="triangle" w="med" len="med"/>
          </a:ln>
        </p:spPr>
        <p:txBody>
          <a:bodyPr/>
          <a:lstStyle/>
          <a:p>
            <a:endParaRPr lang="en-US"/>
          </a:p>
        </p:txBody>
      </p:sp>
      <p:sp>
        <p:nvSpPr>
          <p:cNvPr id="49158" name="Rectangle 2055"/>
          <p:cNvSpPr>
            <a:spLocks noChangeArrowheads="1"/>
          </p:cNvSpPr>
          <p:nvPr/>
        </p:nvSpPr>
        <p:spPr bwMode="auto">
          <a:xfrm>
            <a:off x="0" y="860425"/>
            <a:ext cx="184150" cy="593725"/>
          </a:xfrm>
          <a:prstGeom prst="rect">
            <a:avLst/>
          </a:prstGeom>
          <a:noFill/>
          <a:ln w="9525">
            <a:noFill/>
            <a:miter lim="800000"/>
            <a:headEnd/>
            <a:tailEnd/>
          </a:ln>
        </p:spPr>
        <p:txBody>
          <a:bodyPr wrap="none" anchor="ctr">
            <a:spAutoFit/>
          </a:bodyPr>
          <a:lstStyle/>
          <a:p>
            <a:pPr eaLnBrk="1" hangingPunct="1"/>
            <a:endParaRPr lang="en-US" sz="900"/>
          </a:p>
          <a:p>
            <a:endParaRPr lang="en-US" sz="2400"/>
          </a:p>
        </p:txBody>
      </p:sp>
      <p:sp>
        <p:nvSpPr>
          <p:cNvPr id="49159" name="Rectangle 2064"/>
          <p:cNvSpPr>
            <a:spLocks noChangeArrowheads="1"/>
          </p:cNvSpPr>
          <p:nvPr/>
        </p:nvSpPr>
        <p:spPr bwMode="auto">
          <a:xfrm>
            <a:off x="1676400" y="2133600"/>
            <a:ext cx="1004888" cy="579438"/>
          </a:xfrm>
          <a:prstGeom prst="rect">
            <a:avLst/>
          </a:prstGeom>
          <a:noFill/>
          <a:ln w="9525">
            <a:noFill/>
            <a:miter lim="800000"/>
            <a:headEnd/>
            <a:tailEnd/>
          </a:ln>
        </p:spPr>
        <p:txBody>
          <a:bodyPr wrap="none">
            <a:spAutoFit/>
          </a:bodyPr>
          <a:lstStyle/>
          <a:p>
            <a:pPr eaLnBrk="1" hangingPunct="1"/>
            <a:r>
              <a:rPr lang="en-US" sz="800">
                <a:ea typeface="Times" pitchFamily="18" charset="0"/>
                <a:cs typeface="Times New Roman" pitchFamily="18" charset="0"/>
              </a:rPr>
              <a:t>High                 Low</a:t>
            </a:r>
            <a:endParaRPr lang="en-US" sz="1000">
              <a:ea typeface="Times" pitchFamily="18" charset="0"/>
              <a:cs typeface="Times New Roman" pitchFamily="18" charset="0"/>
            </a:endParaRPr>
          </a:p>
          <a:p>
            <a:endParaRPr lang="en-US" sz="2400">
              <a:ea typeface="Times" pitchFamily="18" charset="0"/>
              <a:cs typeface="Times New Roman" pitchFamily="18" charset="0"/>
            </a:endParaRPr>
          </a:p>
        </p:txBody>
      </p:sp>
      <p:sp>
        <p:nvSpPr>
          <p:cNvPr id="49160" name="Rectangle 2066"/>
          <p:cNvSpPr>
            <a:spLocks noChangeArrowheads="1"/>
          </p:cNvSpPr>
          <p:nvPr/>
        </p:nvSpPr>
        <p:spPr bwMode="auto">
          <a:xfrm>
            <a:off x="0" y="715963"/>
            <a:ext cx="3071813" cy="0"/>
          </a:xfrm>
          <a:prstGeom prst="rect">
            <a:avLst/>
          </a:prstGeom>
          <a:noFill/>
          <a:ln w="9525">
            <a:noFill/>
            <a:miter lim="800000"/>
            <a:headEnd/>
            <a:tailEnd/>
          </a:ln>
        </p:spPr>
        <p:txBody>
          <a:bodyPr wrap="none">
            <a:spAutoFit/>
          </a:bodyPr>
          <a:lstStyle/>
          <a:p>
            <a:endParaRPr lang="en-US"/>
          </a:p>
        </p:txBody>
      </p:sp>
      <p:sp>
        <p:nvSpPr>
          <p:cNvPr id="49161" name="Rectangle 2068"/>
          <p:cNvSpPr>
            <a:spLocks noChangeArrowheads="1"/>
          </p:cNvSpPr>
          <p:nvPr/>
        </p:nvSpPr>
        <p:spPr bwMode="auto">
          <a:xfrm>
            <a:off x="6019800" y="2209800"/>
            <a:ext cx="1855788" cy="487363"/>
          </a:xfrm>
          <a:prstGeom prst="rect">
            <a:avLst/>
          </a:prstGeom>
          <a:noFill/>
          <a:ln w="9525">
            <a:noFill/>
            <a:miter lim="800000"/>
            <a:headEnd/>
            <a:tailEnd/>
          </a:ln>
        </p:spPr>
        <p:txBody>
          <a:bodyPr wrap="none" lIns="0" tIns="0" rIns="0" bIns="0">
            <a:spAutoFit/>
          </a:bodyPr>
          <a:lstStyle/>
          <a:p>
            <a:pPr eaLnBrk="1" hangingPunct="1"/>
            <a:r>
              <a:rPr lang="en-US" sz="800" b="1">
                <a:ea typeface="Times" pitchFamily="18" charset="0"/>
                <a:cs typeface="Times New Roman" pitchFamily="18" charset="0"/>
              </a:rPr>
              <a:t>Weak Resources               Strong Resources</a:t>
            </a:r>
          </a:p>
          <a:p>
            <a:endParaRPr lang="en-US" sz="2400">
              <a:ea typeface="Times" pitchFamily="18" charset="0"/>
              <a:cs typeface="Times New Roman" pitchFamily="18" charset="0"/>
            </a:endParaRPr>
          </a:p>
        </p:txBody>
      </p:sp>
      <p:graphicFrame>
        <p:nvGraphicFramePr>
          <p:cNvPr id="123353" name="Group 2521"/>
          <p:cNvGraphicFramePr>
            <a:graphicFrameLocks noGrp="1"/>
          </p:cNvGraphicFramePr>
          <p:nvPr/>
        </p:nvGraphicFramePr>
        <p:xfrm>
          <a:off x="0" y="1598613"/>
          <a:ext cx="8921750" cy="4544695"/>
        </p:xfrm>
        <a:graphic>
          <a:graphicData uri="http://schemas.openxmlformats.org/drawingml/2006/table">
            <a:tbl>
              <a:tblPr/>
              <a:tblGrid>
                <a:gridCol w="1681163"/>
                <a:gridCol w="1057275"/>
                <a:gridCol w="1014412"/>
                <a:gridCol w="1030288"/>
                <a:gridCol w="1027112"/>
                <a:gridCol w="1044575"/>
                <a:gridCol w="1044575"/>
                <a:gridCol w="1022350"/>
              </a:tblGrid>
              <a:tr h="357188">
                <a:tc rowSpan="2">
                  <a:txBody>
                    <a:bodyPr/>
                    <a:lstStyle/>
                    <a:p>
                      <a:pPr marL="0" marR="0" lvl="0" indent="0" algn="l" defTabSz="914400" rtl="0" eaLnBrk="1" fontAlgn="base" latinLnBrk="0" hangingPunct="1">
                        <a:lnSpc>
                          <a:spcPct val="100000"/>
                        </a:lnSpc>
                        <a:spcBef>
                          <a:spcPct val="0"/>
                        </a:spcBef>
                        <a:spcAft>
                          <a:spcPct val="0"/>
                        </a:spcAft>
                        <a:buClr>
                          <a:schemeClr val="bg1"/>
                        </a:buClr>
                        <a:buSzPct val="70000"/>
                        <a:buFont typeface="Times New Roman" pitchFamily="18" charset="0"/>
                        <a:buNone/>
                        <a:tabLst/>
                      </a:pPr>
                      <a:r>
                        <a:rPr kumimoji="0" lang="en-US" sz="1200" b="1" i="0" u="none" strike="noStrike" cap="none" normalizeH="0" baseline="0" dirty="0" smtClean="0">
                          <a:ln>
                            <a:noFill/>
                          </a:ln>
                          <a:solidFill>
                            <a:schemeClr val="tx1"/>
                          </a:solidFill>
                          <a:effectLst/>
                          <a:latin typeface="Times New Roman" pitchFamily="18" charset="0"/>
                          <a:ea typeface="Times" pitchFamily="18" charset="0"/>
                          <a:cs typeface="Times New Roman" pitchFamily="18" charset="0"/>
                        </a:rPr>
                        <a:t>Hazard/Emergency</a:t>
                      </a:r>
                      <a:endParaRPr kumimoji="0" lang="en-US" sz="1000" b="0" i="0" u="none" strike="noStrike" cap="none" normalizeH="0" baseline="0" dirty="0" smtClean="0">
                        <a:ln>
                          <a:noFill/>
                        </a:ln>
                        <a:solidFill>
                          <a:schemeClr val="tx1"/>
                        </a:solidFill>
                        <a:effectLst/>
                        <a:latin typeface="Times New Roman" pitchFamily="18"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Pct val="70000"/>
                        <a:buFont typeface="Arial" charset="0"/>
                        <a:buNone/>
                        <a:tabLst/>
                      </a:pPr>
                      <a:r>
                        <a:rPr kumimoji="0" lang="en-US" sz="1200" b="1" i="0" u="none" strike="noStrike" cap="none" normalizeH="0" baseline="0" dirty="0" smtClean="0">
                          <a:ln>
                            <a:noFill/>
                          </a:ln>
                          <a:solidFill>
                            <a:schemeClr val="tx1"/>
                          </a:solidFill>
                          <a:effectLst/>
                          <a:latin typeface="Times New Roman" pitchFamily="18" charset="0"/>
                          <a:ea typeface="Times" pitchFamily="18" charset="0"/>
                          <a:cs typeface="Times New Roman" pitchFamily="18" charset="0"/>
                        </a:rPr>
                        <a:t>Internal/External</a:t>
                      </a:r>
                      <a:endParaRPr kumimoji="0" lang="en-US" sz="2400" b="0" i="0" u="none" strike="noStrike" cap="none" normalizeH="0" baseline="0" dirty="0" smtClean="0">
                        <a:ln>
                          <a:noFill/>
                        </a:ln>
                        <a:solidFill>
                          <a:schemeClr val="tx1"/>
                        </a:solidFill>
                        <a:effectLst/>
                        <a:latin typeface="Times New Roman" pitchFamily="18" charset="0"/>
                        <a:ea typeface="Times"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Pct val="70000"/>
                        <a:buFont typeface="Times New Roman" pitchFamily="18" charset="0"/>
                        <a:buNone/>
                        <a:tabLst/>
                      </a:pPr>
                      <a:r>
                        <a:rPr kumimoji="0" lang="en-US" sz="1200" b="1" i="0" u="none" strike="noStrike" cap="none" normalizeH="0" baseline="0" smtClean="0">
                          <a:ln>
                            <a:noFill/>
                          </a:ln>
                          <a:solidFill>
                            <a:schemeClr val="tx1"/>
                          </a:solidFill>
                          <a:effectLst/>
                          <a:latin typeface="Times New Roman" pitchFamily="18" charset="0"/>
                          <a:ea typeface="Times" pitchFamily="18" charset="0"/>
                          <a:cs typeface="Times New Roman" pitchFamily="18" charset="0"/>
                        </a:rPr>
                        <a:t>Probability</a:t>
                      </a:r>
                      <a:endParaRPr kumimoji="0" lang="en-US" sz="1200" b="1" i="0" u="sng"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70000"/>
                        <a:buFont typeface="Times New Roman" pitchFamily="18" charset="0"/>
                        <a:buNone/>
                        <a:tabLst/>
                      </a:pPr>
                      <a:r>
                        <a:rPr kumimoji="0" lang="en-US" sz="1200" b="1" i="0" u="none" strike="noStrike" cap="none" normalizeH="0" baseline="0" smtClean="0">
                          <a:ln>
                            <a:noFill/>
                          </a:ln>
                          <a:solidFill>
                            <a:schemeClr val="tx1"/>
                          </a:solidFill>
                          <a:effectLst/>
                          <a:latin typeface="Times New Roman" pitchFamily="18" charset="0"/>
                          <a:ea typeface="Times" pitchFamily="18" charset="0"/>
                          <a:cs typeface="Times New Roman" pitchFamily="18" charset="0"/>
                        </a:rPr>
                        <a:t>Human</a:t>
                      </a:r>
                      <a:endParaRPr kumimoji="0" lang="en-US" sz="10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 typeface="Arial" charset="0"/>
                        <a:buNone/>
                        <a:tabLst/>
                      </a:pPr>
                      <a:r>
                        <a:rPr kumimoji="0" lang="en-US" sz="1200" b="1" i="0" u="none" strike="noStrike" cap="none" normalizeH="0" baseline="0" smtClean="0">
                          <a:ln>
                            <a:noFill/>
                          </a:ln>
                          <a:solidFill>
                            <a:schemeClr val="tx1"/>
                          </a:solidFill>
                          <a:effectLst/>
                          <a:latin typeface="Times New Roman" pitchFamily="18" charset="0"/>
                          <a:ea typeface="Times" pitchFamily="18" charset="0"/>
                          <a:cs typeface="Times New Roman" pitchFamily="18" charset="0"/>
                        </a:rPr>
                        <a:t>Impact</a:t>
                      </a:r>
                      <a:endParaRPr kumimoji="0" lang="en-US" sz="24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70000"/>
                        <a:buFont typeface="Times New Roman" pitchFamily="18" charset="0"/>
                        <a:buNone/>
                        <a:tabLst/>
                      </a:pPr>
                      <a:r>
                        <a:rPr kumimoji="0" lang="en-US" sz="1200" b="1" i="0" u="none" strike="noStrike" cap="none" normalizeH="0" baseline="0" smtClean="0">
                          <a:ln>
                            <a:noFill/>
                          </a:ln>
                          <a:solidFill>
                            <a:schemeClr val="tx1"/>
                          </a:solidFill>
                          <a:effectLst/>
                          <a:latin typeface="Times New Roman" pitchFamily="18" charset="0"/>
                          <a:ea typeface="Times" pitchFamily="18" charset="0"/>
                          <a:cs typeface="Times New Roman" pitchFamily="18" charset="0"/>
                        </a:rPr>
                        <a:t>Property Impact</a:t>
                      </a:r>
                      <a:endParaRPr kumimoji="0" lang="en-US" sz="24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70000"/>
                        <a:buFont typeface="Times New Roman" pitchFamily="18" charset="0"/>
                        <a:buNone/>
                        <a:tabLst/>
                      </a:pPr>
                      <a:r>
                        <a:rPr kumimoji="0" lang="en-US" sz="1200" b="1" i="0" u="none" strike="noStrike" cap="none" normalizeH="0" baseline="0" smtClean="0">
                          <a:ln>
                            <a:noFill/>
                          </a:ln>
                          <a:solidFill>
                            <a:schemeClr val="tx1"/>
                          </a:solidFill>
                          <a:effectLst/>
                          <a:latin typeface="Times New Roman" pitchFamily="18" charset="0"/>
                          <a:ea typeface="Times" pitchFamily="18" charset="0"/>
                          <a:cs typeface="Times New Roman" pitchFamily="18" charset="0"/>
                        </a:rPr>
                        <a:t>Community </a:t>
                      </a:r>
                      <a:endParaRPr kumimoji="0" lang="en-US" sz="10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 typeface="Arial" charset="0"/>
                        <a:buNone/>
                        <a:tabLst/>
                      </a:pPr>
                      <a:r>
                        <a:rPr kumimoji="0" lang="en-US" sz="1200" b="1" i="0" u="none" strike="noStrike" cap="none" normalizeH="0" baseline="0" smtClean="0">
                          <a:ln>
                            <a:noFill/>
                          </a:ln>
                          <a:solidFill>
                            <a:schemeClr val="tx1"/>
                          </a:solidFill>
                          <a:effectLst/>
                          <a:latin typeface="Times New Roman" pitchFamily="18" charset="0"/>
                          <a:ea typeface="Times" pitchFamily="18" charset="0"/>
                          <a:cs typeface="Times New Roman" pitchFamily="18" charset="0"/>
                        </a:rPr>
                        <a:t>Impact</a:t>
                      </a:r>
                      <a:endParaRPr kumimoji="0" lang="en-US" sz="24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70000"/>
                        <a:buFont typeface="Times New Roman" pitchFamily="18" charset="0"/>
                        <a:buNone/>
                        <a:tabLst/>
                      </a:pPr>
                      <a:r>
                        <a:rPr kumimoji="0" lang="en-US" sz="1200" b="1" i="0" u="none" strike="noStrike" cap="none" normalizeH="0" baseline="0" smtClean="0">
                          <a:ln>
                            <a:noFill/>
                          </a:ln>
                          <a:solidFill>
                            <a:schemeClr val="tx1"/>
                          </a:solidFill>
                          <a:effectLst/>
                          <a:latin typeface="Times New Roman" pitchFamily="18" charset="0"/>
                          <a:ea typeface="Times" pitchFamily="18" charset="0"/>
                          <a:cs typeface="Times New Roman" pitchFamily="18" charset="0"/>
                        </a:rPr>
                        <a:t>Internal</a:t>
                      </a:r>
                      <a:endParaRPr kumimoji="0" lang="en-US" sz="10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 typeface="Arial" charset="0"/>
                        <a:buNone/>
                        <a:tabLst/>
                      </a:pPr>
                      <a:r>
                        <a:rPr kumimoji="0" lang="en-US" sz="1200" b="1" i="0" u="none" strike="noStrike" cap="none" normalizeH="0" baseline="0" smtClean="0">
                          <a:ln>
                            <a:noFill/>
                          </a:ln>
                          <a:solidFill>
                            <a:schemeClr val="tx1"/>
                          </a:solidFill>
                          <a:effectLst/>
                          <a:latin typeface="Times New Roman" pitchFamily="18" charset="0"/>
                          <a:ea typeface="Times" pitchFamily="18" charset="0"/>
                          <a:cs typeface="Times New Roman" pitchFamily="18" charset="0"/>
                        </a:rPr>
                        <a:t>Resources</a:t>
                      </a:r>
                      <a:endParaRPr kumimoji="0" lang="en-US" sz="24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70000"/>
                        <a:buFont typeface="Times New Roman" pitchFamily="18" charset="0"/>
                        <a:buNone/>
                        <a:tabLst/>
                      </a:pPr>
                      <a:r>
                        <a:rPr kumimoji="0" lang="en-US" sz="1200" b="1" i="0" u="none" strike="noStrike" cap="none" normalizeH="0" baseline="0" smtClean="0">
                          <a:ln>
                            <a:noFill/>
                          </a:ln>
                          <a:solidFill>
                            <a:schemeClr val="tx1"/>
                          </a:solidFill>
                          <a:effectLst/>
                          <a:latin typeface="Times New Roman" pitchFamily="18" charset="0"/>
                          <a:ea typeface="Times" pitchFamily="18" charset="0"/>
                          <a:cs typeface="Times New Roman" pitchFamily="18" charset="0"/>
                        </a:rPr>
                        <a:t>External</a:t>
                      </a:r>
                      <a:endParaRPr kumimoji="0" lang="en-US" sz="10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 typeface="Arial" charset="0"/>
                        <a:buNone/>
                        <a:tabLst/>
                      </a:pPr>
                      <a:r>
                        <a:rPr kumimoji="0" lang="en-US" sz="1200" b="1" i="0" u="none" strike="noStrike" cap="none" normalizeH="0" baseline="0" smtClean="0">
                          <a:ln>
                            <a:noFill/>
                          </a:ln>
                          <a:solidFill>
                            <a:schemeClr val="tx1"/>
                          </a:solidFill>
                          <a:effectLst/>
                          <a:latin typeface="Times New Roman" pitchFamily="18" charset="0"/>
                          <a:ea typeface="Times" pitchFamily="18" charset="0"/>
                          <a:cs typeface="Times New Roman" pitchFamily="18" charset="0"/>
                        </a:rPr>
                        <a:t>Resources</a:t>
                      </a:r>
                      <a:endParaRPr kumimoji="0" lang="en-US" sz="24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2">
                  <a:txBody>
                    <a:bodyPr/>
                    <a:lstStyle/>
                    <a:p>
                      <a:pPr marL="0" marR="0" lvl="0" indent="0" algn="l" defTabSz="914400" rtl="0" eaLnBrk="1" fontAlgn="base" latinLnBrk="0" hangingPunct="1">
                        <a:lnSpc>
                          <a:spcPct val="100000"/>
                        </a:lnSpc>
                        <a:spcBef>
                          <a:spcPct val="0"/>
                        </a:spcBef>
                        <a:spcAft>
                          <a:spcPct val="0"/>
                        </a:spcAft>
                        <a:buClr>
                          <a:schemeClr val="bg1"/>
                        </a:buClr>
                        <a:buSzPct val="70000"/>
                        <a:buFont typeface="Times New Roman" pitchFamily="18" charset="0"/>
                        <a:buNone/>
                        <a:tabLst/>
                      </a:pPr>
                      <a:r>
                        <a:rPr kumimoji="0" lang="en-US" sz="1200" b="1" i="0" u="none" strike="noStrike" cap="none" normalizeH="0" baseline="0" smtClean="0">
                          <a:ln>
                            <a:noFill/>
                          </a:ln>
                          <a:solidFill>
                            <a:schemeClr val="tx1"/>
                          </a:solidFill>
                          <a:effectLst/>
                          <a:latin typeface="Times New Roman" pitchFamily="18" charset="0"/>
                          <a:ea typeface="Times" pitchFamily="18" charset="0"/>
                          <a:cs typeface="Times New Roman" pitchFamily="18" charset="0"/>
                        </a:rPr>
                        <a:t>TOTAL</a:t>
                      </a:r>
                      <a:endParaRPr kumimoji="0" lang="en-US" sz="1200" b="1" i="0" u="sng"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chemeClr val="bg1"/>
                        </a:buClr>
                        <a:buSzPct val="70000"/>
                        <a:buFont typeface="Times New Roman" pitchFamily="18" charset="0"/>
                        <a:buNone/>
                        <a:tabLst/>
                      </a:pPr>
                      <a:r>
                        <a:rPr kumimoji="0" lang="en-US" sz="8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rPr>
                        <a:t>  </a:t>
                      </a:r>
                      <a:r>
                        <a:rPr kumimoji="0" lang="en-US" sz="1200" b="1" i="0" u="none" strike="noStrike" cap="none" normalizeH="0" baseline="0" smtClean="0">
                          <a:ln>
                            <a:noFill/>
                          </a:ln>
                          <a:solidFill>
                            <a:schemeClr val="tx1"/>
                          </a:solidFill>
                          <a:effectLst/>
                          <a:latin typeface="Times New Roman" pitchFamily="18" charset="0"/>
                          <a:ea typeface="Times" pitchFamily="18" charset="0"/>
                          <a:cs typeface="Times New Roman" pitchFamily="18" charset="0"/>
                        </a:rPr>
                        <a:t>5</a:t>
                      </a:r>
                      <a:r>
                        <a:rPr kumimoji="0" lang="en-US" sz="8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rPr>
                        <a:t>                        </a:t>
                      </a:r>
                      <a:r>
                        <a:rPr kumimoji="0" lang="en-US" sz="1200" b="1" i="0" u="none" strike="noStrike" cap="none" normalizeH="0" baseline="0" smtClean="0">
                          <a:ln>
                            <a:noFill/>
                          </a:ln>
                          <a:solidFill>
                            <a:schemeClr val="tx1"/>
                          </a:solidFill>
                          <a:effectLst/>
                          <a:latin typeface="Times New Roman" pitchFamily="18" charset="0"/>
                          <a:ea typeface="Times" pitchFamily="18" charset="0"/>
                          <a:cs typeface="Times New Roman" pitchFamily="18" charset="0"/>
                        </a:rPr>
                        <a:t>1</a:t>
                      </a:r>
                      <a:endParaRPr kumimoji="0" lang="en-US" sz="24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
                          <a:schemeClr val="bg1"/>
                        </a:buClr>
                        <a:buSzPct val="70000"/>
                        <a:buFont typeface="Times New Roman" pitchFamily="18" charset="0"/>
                        <a:buNone/>
                        <a:tabLst/>
                      </a:pPr>
                      <a:r>
                        <a:rPr kumimoji="0" lang="en-US" sz="800" b="1" i="0" u="none" strike="noStrike" cap="none" normalizeH="0" baseline="0" smtClean="0">
                          <a:ln>
                            <a:noFill/>
                          </a:ln>
                          <a:solidFill>
                            <a:schemeClr val="tx1"/>
                          </a:solidFill>
                          <a:effectLst/>
                          <a:latin typeface="Times New Roman" pitchFamily="18" charset="0"/>
                          <a:ea typeface="Times" pitchFamily="18" charset="0"/>
                          <a:cs typeface="Times New Roman" pitchFamily="18" charset="0"/>
                        </a:rPr>
                        <a:t>High Impact </a:t>
                      </a:r>
                      <a:r>
                        <a:rPr kumimoji="0" lang="en-US" sz="1200" b="1" i="0" u="none" strike="noStrike" cap="none" normalizeH="0" baseline="0" smtClean="0">
                          <a:ln>
                            <a:noFill/>
                          </a:ln>
                          <a:solidFill>
                            <a:schemeClr val="tx1"/>
                          </a:solidFill>
                          <a:effectLst/>
                          <a:latin typeface="Times New Roman" pitchFamily="18" charset="0"/>
                          <a:ea typeface="Times" pitchFamily="18" charset="0"/>
                          <a:cs typeface="Times New Roman" pitchFamily="18" charset="0"/>
                        </a:rPr>
                        <a:t>5                                 1 </a:t>
                      </a:r>
                      <a:r>
                        <a:rPr kumimoji="0" lang="en-US" sz="800" b="1" i="0" u="none" strike="noStrike" cap="none" normalizeH="0" baseline="0" smtClean="0">
                          <a:ln>
                            <a:noFill/>
                          </a:ln>
                          <a:solidFill>
                            <a:schemeClr val="tx1"/>
                          </a:solidFill>
                          <a:effectLst/>
                          <a:latin typeface="Times New Roman" pitchFamily="18" charset="0"/>
                          <a:ea typeface="Times" pitchFamily="18" charset="0"/>
                          <a:cs typeface="Times New Roman" pitchFamily="18" charset="0"/>
                        </a:rPr>
                        <a:t>Low Impact</a:t>
                      </a:r>
                      <a:endParaRPr kumimoji="0" lang="en-US" sz="24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
                          <a:schemeClr val="bg1"/>
                        </a:buClr>
                        <a:buSzPct val="70000"/>
                        <a:buFont typeface="Times New Roman" pitchFamily="18" charset="0"/>
                        <a:buNone/>
                        <a:tabLst/>
                      </a:pPr>
                      <a:r>
                        <a:rPr kumimoji="0" lang="en-US" sz="12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rPr>
                        <a:t>        </a:t>
                      </a:r>
                      <a:r>
                        <a:rPr kumimoji="0" lang="en-US" sz="1200" b="1" i="0" u="none" strike="noStrike" cap="none" normalizeH="0" baseline="0" smtClean="0">
                          <a:ln>
                            <a:noFill/>
                          </a:ln>
                          <a:solidFill>
                            <a:schemeClr val="tx1"/>
                          </a:solidFill>
                          <a:effectLst/>
                          <a:latin typeface="Times New Roman" pitchFamily="18" charset="0"/>
                          <a:ea typeface="Times" pitchFamily="18" charset="0"/>
                          <a:cs typeface="Times New Roman" pitchFamily="18" charset="0"/>
                        </a:rPr>
                        <a:t>5                            1</a:t>
                      </a:r>
                      <a:endParaRPr kumimoji="0" lang="en-US" sz="24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vMerge="1">
                  <a:txBody>
                    <a:bodyPr/>
                    <a:lstStyle/>
                    <a:p>
                      <a:endParaRPr lang="en-US"/>
                    </a:p>
                  </a:txBody>
                  <a:tcPr/>
                </a:tc>
              </a:tr>
              <a:tr h="546100">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Tornado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23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6575">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Fire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6100">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dirty="0" err="1" smtClean="0">
                          <a:ln>
                            <a:noFill/>
                          </a:ln>
                          <a:solidFill>
                            <a:schemeClr val="tx1"/>
                          </a:solidFill>
                          <a:effectLst/>
                          <a:latin typeface="Times New Roman" pitchFamily="18" charset="0"/>
                        </a:rPr>
                        <a:t>Haz</a:t>
                      </a:r>
                      <a:r>
                        <a:rPr kumimoji="0" lang="en-US" sz="2800" b="0" i="0" u="none" strike="noStrike" cap="none" normalizeH="0" baseline="0" dirty="0" smtClean="0">
                          <a:ln>
                            <a:noFill/>
                          </a:ln>
                          <a:solidFill>
                            <a:schemeClr val="tx1"/>
                          </a:solidFill>
                          <a:effectLst/>
                          <a:latin typeface="Times New Roman" pitchFamily="18" charset="0"/>
                        </a:rPr>
                        <a:t> Mat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6100">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Power out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23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6100">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6100">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6100">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9252" name="Rectangle 2516"/>
          <p:cNvSpPr>
            <a:spLocks noChangeArrowheads="1"/>
          </p:cNvSpPr>
          <p:nvPr/>
        </p:nvSpPr>
        <p:spPr bwMode="auto">
          <a:xfrm>
            <a:off x="0" y="6140450"/>
            <a:ext cx="9144000" cy="0"/>
          </a:xfrm>
          <a:prstGeom prst="rect">
            <a:avLst/>
          </a:prstGeom>
          <a:noFill/>
          <a:ln w="9525">
            <a:noFill/>
            <a:miter lim="800000"/>
            <a:headEnd/>
            <a:tailEnd/>
          </a:ln>
        </p:spPr>
        <p:txBody>
          <a:bodyPr wrap="none" anchor="ctr">
            <a:spAutoFit/>
          </a:bodyPr>
          <a:lstStyle/>
          <a:p>
            <a:pPr eaLnBrk="1" hangingPunct="1"/>
            <a:endParaRPr lang="en-US" sz="240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Sylfaen" pitchFamily="18" charset="0"/>
              </a:rPr>
              <a:t>FBO’s and Emergency Services</a:t>
            </a:r>
            <a:endParaRPr lang="en-US" sz="4800" dirty="0">
              <a:latin typeface="Sylfaen" pitchFamily="18" charset="0"/>
            </a:endParaRPr>
          </a:p>
        </p:txBody>
      </p:sp>
      <p:sp>
        <p:nvSpPr>
          <p:cNvPr id="4" name="Content Placeholder 3"/>
          <p:cNvSpPr>
            <a:spLocks noGrp="1"/>
          </p:cNvSpPr>
          <p:nvPr>
            <p:ph sz="half" idx="1"/>
          </p:nvPr>
        </p:nvSpPr>
        <p:spPr/>
        <p:txBody>
          <a:bodyPr/>
          <a:lstStyle/>
          <a:p>
            <a:r>
              <a:rPr lang="en-US" dirty="0" smtClean="0">
                <a:solidFill>
                  <a:schemeClr val="tx2"/>
                </a:solidFill>
              </a:rPr>
              <a:t>Anticipating and meeting unmet needs    . . .</a:t>
            </a:r>
            <a:r>
              <a:rPr lang="en-US" i="1" dirty="0" smtClean="0">
                <a:solidFill>
                  <a:schemeClr val="tx2"/>
                </a:solidFill>
              </a:rPr>
              <a:t> together</a:t>
            </a:r>
          </a:p>
          <a:p>
            <a:r>
              <a:rPr lang="en-US" dirty="0" smtClean="0">
                <a:solidFill>
                  <a:schemeClr val="tx2"/>
                </a:solidFill>
              </a:rPr>
              <a:t>A natural fit based upon shared core values</a:t>
            </a:r>
            <a:endParaRPr lang="en-US" dirty="0">
              <a:solidFill>
                <a:schemeClr val="tx2"/>
              </a:solidFill>
            </a:endParaRPr>
          </a:p>
        </p:txBody>
      </p:sp>
      <p:pic>
        <p:nvPicPr>
          <p:cNvPr id="6" name="Content Placeholder 5" descr="chaplain2.jpg"/>
          <p:cNvPicPr>
            <a:picLocks noGrp="1" noChangeAspect="1"/>
          </p:cNvPicPr>
          <p:nvPr>
            <p:ph sz="half" idx="2"/>
          </p:nvPr>
        </p:nvPicPr>
        <p:blipFill>
          <a:blip r:embed="rId2" cstate="print"/>
          <a:stretch>
            <a:fillRect/>
          </a:stretch>
        </p:blipFill>
        <p:spPr>
          <a:xfrm>
            <a:off x="5074709" y="1600200"/>
            <a:ext cx="3185582" cy="4525963"/>
          </a:xfrm>
          <a:scene3d>
            <a:camera prst="orthographicFront"/>
            <a:lightRig rig="threePt" dir="t"/>
          </a:scene3d>
          <a:sp3d>
            <a:bevelT w="152400" h="50800" prst="softRound"/>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Sylfaen" pitchFamily="18" charset="0"/>
              </a:rPr>
              <a:t>Working Backwards</a:t>
            </a:r>
            <a:endParaRPr lang="en-US" sz="4800" dirty="0">
              <a:latin typeface="Sylfaen" pitchFamily="18" charset="0"/>
            </a:endParaRPr>
          </a:p>
        </p:txBody>
      </p:sp>
      <p:sp>
        <p:nvSpPr>
          <p:cNvPr id="3" name="Content Placeholder 2"/>
          <p:cNvSpPr>
            <a:spLocks noGrp="1"/>
          </p:cNvSpPr>
          <p:nvPr>
            <p:ph idx="1"/>
          </p:nvPr>
        </p:nvSpPr>
        <p:spPr/>
        <p:txBody>
          <a:bodyPr>
            <a:normAutofit/>
          </a:bodyPr>
          <a:lstStyle/>
          <a:p>
            <a:pPr>
              <a:buFont typeface="Wingdings" pitchFamily="2" charset="2"/>
              <a:buChar char="§"/>
              <a:defRPr/>
            </a:pPr>
            <a:r>
              <a:rPr lang="en-US" sz="3600" dirty="0">
                <a:solidFill>
                  <a:schemeClr val="tx2"/>
                </a:solidFill>
                <a:latin typeface="Sylfaen" pitchFamily="18" charset="0"/>
              </a:rPr>
              <a:t>Identify the biggest problem</a:t>
            </a:r>
          </a:p>
          <a:p>
            <a:pPr>
              <a:buFont typeface="Wingdings" pitchFamily="2" charset="2"/>
              <a:buChar char="§"/>
              <a:defRPr/>
            </a:pPr>
            <a:r>
              <a:rPr lang="en-US" sz="3600" dirty="0" smtClean="0">
                <a:solidFill>
                  <a:schemeClr val="tx2"/>
                </a:solidFill>
                <a:latin typeface="Sylfaen" pitchFamily="18" charset="0"/>
              </a:rPr>
              <a:t>Determine </a:t>
            </a:r>
            <a:r>
              <a:rPr lang="en-US" sz="3600" dirty="0">
                <a:solidFill>
                  <a:schemeClr val="tx2"/>
                </a:solidFill>
                <a:latin typeface="Sylfaen" pitchFamily="18" charset="0"/>
              </a:rPr>
              <a:t>what can reduce the risk or problem?</a:t>
            </a:r>
            <a:r>
              <a:rPr lang="en-US" dirty="0">
                <a:solidFill>
                  <a:schemeClr val="tx2"/>
                </a:solidFill>
                <a:latin typeface="Sylfaen" pitchFamily="18" charset="0"/>
              </a:rPr>
              <a:t>  </a:t>
            </a:r>
            <a:r>
              <a:rPr lang="en-US" sz="2800" dirty="0">
                <a:solidFill>
                  <a:schemeClr val="tx2"/>
                </a:solidFill>
                <a:latin typeface="Sylfaen" pitchFamily="18" charset="0"/>
              </a:rPr>
              <a:t>Work all the way through all possible solutions</a:t>
            </a:r>
          </a:p>
          <a:p>
            <a:pPr>
              <a:buFont typeface="Wingdings" pitchFamily="2" charset="2"/>
              <a:buChar char="§"/>
              <a:defRPr/>
            </a:pPr>
            <a:r>
              <a:rPr lang="en-US" sz="3600" dirty="0" smtClean="0">
                <a:solidFill>
                  <a:schemeClr val="tx2"/>
                </a:solidFill>
                <a:latin typeface="Sylfaen" pitchFamily="18" charset="0"/>
              </a:rPr>
              <a:t>Begin </a:t>
            </a:r>
            <a:r>
              <a:rPr lang="en-US" sz="3600" dirty="0">
                <a:solidFill>
                  <a:schemeClr val="tx2"/>
                </a:solidFill>
                <a:latin typeface="Sylfaen" pitchFamily="18" charset="0"/>
              </a:rPr>
              <a:t>a process to reduce the risk/problem</a:t>
            </a:r>
          </a:p>
          <a:p>
            <a:pPr lvl="1">
              <a:buFont typeface="Arial" pitchFamily="34" charset="0"/>
              <a:buChar char="•"/>
              <a:defRPr/>
            </a:pPr>
            <a:r>
              <a:rPr lang="en-US" sz="3200" dirty="0" smtClean="0">
                <a:solidFill>
                  <a:schemeClr val="tx2"/>
                </a:solidFill>
                <a:latin typeface="Sylfaen" pitchFamily="18" charset="0"/>
              </a:rPr>
              <a:t>No </a:t>
            </a:r>
            <a:r>
              <a:rPr lang="en-US" sz="3200" dirty="0">
                <a:solidFill>
                  <a:schemeClr val="tx2"/>
                </a:solidFill>
                <a:latin typeface="Sylfaen" pitchFamily="18" charset="0"/>
              </a:rPr>
              <a:t>power = Big problem </a:t>
            </a:r>
          </a:p>
          <a:p>
            <a:pPr lvl="2">
              <a:defRPr/>
            </a:pPr>
            <a:r>
              <a:rPr lang="en-US" dirty="0">
                <a:solidFill>
                  <a:schemeClr val="tx2"/>
                </a:solidFill>
                <a:latin typeface="Sylfaen" pitchFamily="18" charset="0"/>
              </a:rPr>
              <a:t>Find a generator </a:t>
            </a:r>
            <a:r>
              <a:rPr lang="en-US" dirty="0" smtClean="0">
                <a:solidFill>
                  <a:schemeClr val="tx2"/>
                </a:solidFill>
                <a:latin typeface="Sylfaen" pitchFamily="18" charset="0"/>
              </a:rPr>
              <a:t>solution</a:t>
            </a:r>
            <a:endParaRPr lang="en-US" dirty="0">
              <a:solidFill>
                <a:schemeClr val="tx2"/>
              </a:solidFill>
              <a:latin typeface="Sylfaen" pitchFamily="18" charset="0"/>
            </a:endParaRPr>
          </a:p>
          <a:p>
            <a:endParaRPr lang="en-US" dirty="0"/>
          </a:p>
        </p:txBody>
      </p:sp>
      <p:pic>
        <p:nvPicPr>
          <p:cNvPr id="4" name="Picture 3" descr="COMBO-CA_225.jpg"/>
          <p:cNvPicPr>
            <a:picLocks noChangeAspect="1"/>
          </p:cNvPicPr>
          <p:nvPr/>
        </p:nvPicPr>
        <p:blipFill>
          <a:blip r:embed="rId2" cstate="print"/>
          <a:stretch>
            <a:fillRect/>
          </a:stretch>
        </p:blipFill>
        <p:spPr>
          <a:xfrm>
            <a:off x="6705600" y="3733800"/>
            <a:ext cx="1943100" cy="19431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Sylfaen" pitchFamily="18" charset="0"/>
              </a:rPr>
              <a:t>The Snowball Effect</a:t>
            </a:r>
            <a:endParaRPr lang="en-US" sz="5400" dirty="0">
              <a:latin typeface="Sylfaen" pitchFamily="18" charset="0"/>
            </a:endParaRPr>
          </a:p>
        </p:txBody>
      </p:sp>
      <p:sp>
        <p:nvSpPr>
          <p:cNvPr id="3" name="Content Placeholder 2"/>
          <p:cNvSpPr>
            <a:spLocks noGrp="1"/>
          </p:cNvSpPr>
          <p:nvPr>
            <p:ph idx="1"/>
          </p:nvPr>
        </p:nvSpPr>
        <p:spPr/>
        <p:txBody>
          <a:bodyPr/>
          <a:lstStyle/>
          <a:p>
            <a:pPr>
              <a:buNone/>
            </a:pPr>
            <a:r>
              <a:rPr lang="en-US" dirty="0" smtClean="0">
                <a:solidFill>
                  <a:schemeClr val="tx2"/>
                </a:solidFill>
                <a:latin typeface="Sylfaen" pitchFamily="18" charset="0"/>
              </a:rPr>
              <a:t>Bank’s vulnerability analysis concluded that a “small” fire could be as catastrophic to the business as a computer system failure.  The planning group discovered that bank employees did not know how to use fire extinguishers, and that the bank lacked any kind of evacuation or emergency response system. </a:t>
            </a:r>
          </a:p>
          <a:p>
            <a:endParaRPr lang="en-US" dirty="0"/>
          </a:p>
        </p:txBody>
      </p:sp>
      <p:pic>
        <p:nvPicPr>
          <p:cNvPr id="6147" name="Picture 3" descr="C:\Users\bill\AppData\Local\Microsoft\Windows\Temporary Internet Files\Content.IE5\M2U7E2SF\MP900438774[1].jpg"/>
          <p:cNvPicPr>
            <a:picLocks noChangeAspect="1" noChangeArrowheads="1"/>
          </p:cNvPicPr>
          <p:nvPr/>
        </p:nvPicPr>
        <p:blipFill>
          <a:blip r:embed="rId2" cstate="print"/>
          <a:srcRect/>
          <a:stretch>
            <a:fillRect/>
          </a:stretch>
        </p:blipFill>
        <p:spPr bwMode="auto">
          <a:xfrm>
            <a:off x="8153400" y="4724400"/>
            <a:ext cx="838200" cy="12573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Sylfaen" pitchFamily="18" charset="0"/>
              </a:rPr>
              <a:t>People First!</a:t>
            </a:r>
            <a:endParaRPr lang="en-US" sz="5400" dirty="0">
              <a:latin typeface="Sylfaen"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Sylfaen" pitchFamily="18" charset="0"/>
              </a:rPr>
              <a:t>How many people are in the building (weekdays, nights, services &amp; special events)</a:t>
            </a:r>
          </a:p>
          <a:p>
            <a:r>
              <a:rPr lang="en-US" dirty="0" smtClean="0">
                <a:latin typeface="Sylfaen" pitchFamily="18" charset="0"/>
              </a:rPr>
              <a:t>Evacuation and rally points</a:t>
            </a:r>
          </a:p>
          <a:p>
            <a:r>
              <a:rPr lang="en-US" dirty="0" smtClean="0">
                <a:latin typeface="Sylfaen" pitchFamily="18" charset="0"/>
              </a:rPr>
              <a:t>Anyone living on-site?</a:t>
            </a:r>
          </a:p>
          <a:p>
            <a:r>
              <a:rPr lang="en-US" dirty="0" smtClean="0">
                <a:latin typeface="Sylfaen" pitchFamily="18" charset="0"/>
              </a:rPr>
              <a:t>Access and functional needs of your employees/members</a:t>
            </a:r>
          </a:p>
          <a:p>
            <a:pPr lvl="2"/>
            <a:r>
              <a:rPr lang="en-US" dirty="0" smtClean="0">
                <a:latin typeface="Sylfaen" pitchFamily="18" charset="0"/>
              </a:rPr>
              <a:t>During times of operation</a:t>
            </a:r>
          </a:p>
          <a:p>
            <a:pPr lvl="2"/>
            <a:r>
              <a:rPr lang="en-US" dirty="0" smtClean="0">
                <a:latin typeface="Sylfaen" pitchFamily="18" charset="0"/>
              </a:rPr>
              <a:t>Non-operational times (night)</a:t>
            </a:r>
          </a:p>
          <a:p>
            <a:r>
              <a:rPr lang="en-US" dirty="0" smtClean="0">
                <a:latin typeface="Sylfaen" pitchFamily="18" charset="0"/>
              </a:rPr>
              <a:t>Other community services you provide</a:t>
            </a:r>
          </a:p>
          <a:p>
            <a:endParaRPr lang="en-US" dirty="0"/>
          </a:p>
        </p:txBody>
      </p:sp>
      <p:pic>
        <p:nvPicPr>
          <p:cNvPr id="4" name="Picture 3" descr="dreamstime_2517625.jpg"/>
          <p:cNvPicPr>
            <a:picLocks noChangeAspect="1"/>
          </p:cNvPicPr>
          <p:nvPr/>
        </p:nvPicPr>
        <p:blipFill>
          <a:blip r:embed="rId2" cstate="print"/>
          <a:stretch>
            <a:fillRect/>
          </a:stretch>
        </p:blipFill>
        <p:spPr>
          <a:xfrm>
            <a:off x="7086600" y="2743200"/>
            <a:ext cx="1581307" cy="236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blinds(horizontal)">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Sylfaen" pitchFamily="18" charset="0"/>
              </a:rPr>
              <a:t>People First!</a:t>
            </a:r>
            <a:endParaRPr lang="en-US" sz="5400" dirty="0"/>
          </a:p>
        </p:txBody>
      </p:sp>
      <p:sp>
        <p:nvSpPr>
          <p:cNvPr id="3" name="Content Placeholder 2"/>
          <p:cNvSpPr>
            <a:spLocks noGrp="1"/>
          </p:cNvSpPr>
          <p:nvPr>
            <p:ph idx="1"/>
          </p:nvPr>
        </p:nvSpPr>
        <p:spPr/>
        <p:txBody>
          <a:bodyPr/>
          <a:lstStyle/>
          <a:p>
            <a:r>
              <a:rPr lang="en-US" dirty="0" smtClean="0">
                <a:solidFill>
                  <a:schemeClr val="tx2"/>
                </a:solidFill>
                <a:latin typeface="Sylfaen" pitchFamily="18" charset="0"/>
              </a:rPr>
              <a:t>Is there any special equipment you may need?</a:t>
            </a:r>
          </a:p>
          <a:p>
            <a:pPr lvl="1"/>
            <a:r>
              <a:rPr lang="en-US" dirty="0" smtClean="0">
                <a:solidFill>
                  <a:schemeClr val="tx2"/>
                </a:solidFill>
                <a:latin typeface="Sylfaen" pitchFamily="18" charset="0"/>
              </a:rPr>
              <a:t>Evacuation Chairs</a:t>
            </a:r>
          </a:p>
          <a:p>
            <a:pPr lvl="1"/>
            <a:r>
              <a:rPr lang="en-US" dirty="0" smtClean="0">
                <a:solidFill>
                  <a:schemeClr val="tx2"/>
                </a:solidFill>
                <a:latin typeface="Sylfaen" pitchFamily="18" charset="0"/>
              </a:rPr>
              <a:t>Stretchers</a:t>
            </a:r>
          </a:p>
          <a:p>
            <a:pPr lvl="1"/>
            <a:r>
              <a:rPr lang="en-US" dirty="0" smtClean="0">
                <a:solidFill>
                  <a:schemeClr val="tx2"/>
                </a:solidFill>
                <a:latin typeface="Sylfaen" pitchFamily="18" charset="0"/>
              </a:rPr>
              <a:t>Medical Kits</a:t>
            </a:r>
          </a:p>
          <a:p>
            <a:r>
              <a:rPr lang="en-US" dirty="0" smtClean="0">
                <a:solidFill>
                  <a:schemeClr val="tx2"/>
                </a:solidFill>
                <a:latin typeface="Sylfaen" pitchFamily="18" charset="0"/>
              </a:rPr>
              <a:t>Do you have a system to check on elderly or infirm members of your congregation?</a:t>
            </a:r>
          </a:p>
          <a:p>
            <a:endParaRPr lang="en-US" dirty="0"/>
          </a:p>
        </p:txBody>
      </p:sp>
      <p:pic>
        <p:nvPicPr>
          <p:cNvPr id="4" name="Picture 3" descr="Evacuation Chair.jpg"/>
          <p:cNvPicPr>
            <a:picLocks noChangeAspect="1"/>
          </p:cNvPicPr>
          <p:nvPr/>
        </p:nvPicPr>
        <p:blipFill>
          <a:blip r:embed="rId2" cstate="print"/>
          <a:stretch>
            <a:fillRect/>
          </a:stretch>
        </p:blipFill>
        <p:spPr>
          <a:xfrm>
            <a:off x="4267200" y="2438400"/>
            <a:ext cx="1676400" cy="16764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linds(horizontal)">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Sylfaen" pitchFamily="18" charset="0"/>
              </a:rPr>
              <a:t>Putting the Plan Together</a:t>
            </a:r>
            <a:endParaRPr lang="en-US" sz="5400" dirty="0">
              <a:latin typeface="Sylfaen" pitchFamily="18" charset="0"/>
            </a:endParaRPr>
          </a:p>
        </p:txBody>
      </p:sp>
      <p:sp>
        <p:nvSpPr>
          <p:cNvPr id="3" name="Content Placeholder 2"/>
          <p:cNvSpPr>
            <a:spLocks noGrp="1"/>
          </p:cNvSpPr>
          <p:nvPr>
            <p:ph idx="1"/>
          </p:nvPr>
        </p:nvSpPr>
        <p:spPr/>
        <p:txBody>
          <a:bodyPr/>
          <a:lstStyle/>
          <a:p>
            <a:r>
              <a:rPr lang="en-US" dirty="0" smtClean="0">
                <a:solidFill>
                  <a:schemeClr val="tx2"/>
                </a:solidFill>
              </a:rPr>
              <a:t>No single plan fits all organizations</a:t>
            </a:r>
          </a:p>
          <a:p>
            <a:r>
              <a:rPr lang="en-US" dirty="0" smtClean="0">
                <a:solidFill>
                  <a:schemeClr val="tx2"/>
                </a:solidFill>
              </a:rPr>
              <a:t>Keep it simple</a:t>
            </a:r>
          </a:p>
          <a:p>
            <a:r>
              <a:rPr lang="en-US" dirty="0" smtClean="0">
                <a:solidFill>
                  <a:schemeClr val="tx2"/>
                </a:solidFill>
              </a:rPr>
              <a:t>Use short declarative sentences. Don’t confuse anyone who may already be in a panic during an emergency situation.</a:t>
            </a:r>
          </a:p>
          <a:p>
            <a:r>
              <a:rPr lang="en-US" dirty="0" smtClean="0">
                <a:solidFill>
                  <a:schemeClr val="tx2"/>
                </a:solidFill>
              </a:rPr>
              <a:t>Big Committee</a:t>
            </a:r>
          </a:p>
          <a:p>
            <a:r>
              <a:rPr lang="en-US" dirty="0" smtClean="0">
                <a:solidFill>
                  <a:schemeClr val="tx2"/>
                </a:solidFill>
              </a:rPr>
              <a:t>One author </a:t>
            </a:r>
            <a:endParaRPr lang="en-US" dirty="0">
              <a:solidFill>
                <a:schemeClr val="tx2"/>
              </a:solidFill>
            </a:endParaRPr>
          </a:p>
        </p:txBody>
      </p:sp>
      <p:pic>
        <p:nvPicPr>
          <p:cNvPr id="2050" name="Picture 2" descr="C:\Documents and Settings\mpickerel\Desktop\Mike\My Pictures\070121-IceStorm3.JPG"/>
          <p:cNvPicPr>
            <a:picLocks noChangeAspect="1" noChangeArrowheads="1"/>
          </p:cNvPicPr>
          <p:nvPr/>
        </p:nvPicPr>
        <p:blipFill>
          <a:blip r:embed="rId2" cstate="print"/>
          <a:srcRect/>
          <a:stretch>
            <a:fillRect/>
          </a:stretch>
        </p:blipFill>
        <p:spPr bwMode="auto">
          <a:xfrm>
            <a:off x="5638800" y="4261556"/>
            <a:ext cx="3352799" cy="1986844"/>
          </a:xfrm>
          <a:prstGeom prst="roundRect">
            <a:avLst>
              <a:gd name="adj" fmla="val 40495"/>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Sylfaen" pitchFamily="18" charset="0"/>
              </a:rPr>
              <a:t>Address the 5 Key Elements</a:t>
            </a:r>
            <a:endParaRPr lang="en-US" sz="5400" dirty="0">
              <a:latin typeface="Sylfaen" pitchFamily="18" charset="0"/>
            </a:endParaRPr>
          </a:p>
        </p:txBody>
      </p:sp>
      <p:sp>
        <p:nvSpPr>
          <p:cNvPr id="3" name="Content Placeholder 2"/>
          <p:cNvSpPr>
            <a:spLocks noGrp="1"/>
          </p:cNvSpPr>
          <p:nvPr>
            <p:ph idx="1"/>
          </p:nvPr>
        </p:nvSpPr>
        <p:spPr/>
        <p:txBody>
          <a:bodyPr/>
          <a:lstStyle/>
          <a:p>
            <a:pPr marL="609600" indent="-609600">
              <a:buFontTx/>
              <a:buAutoNum type="arabicPeriod"/>
            </a:pPr>
            <a:endParaRPr lang="en-US" dirty="0" smtClean="0">
              <a:latin typeface="Sylfaen" pitchFamily="18" charset="0"/>
            </a:endParaRPr>
          </a:p>
          <a:p>
            <a:pPr marL="609600" indent="-609600">
              <a:buFontTx/>
              <a:buAutoNum type="arabicPeriod"/>
            </a:pPr>
            <a:r>
              <a:rPr lang="en-US" dirty="0" smtClean="0">
                <a:solidFill>
                  <a:schemeClr val="tx2"/>
                </a:solidFill>
                <a:latin typeface="Sylfaen" pitchFamily="18" charset="0"/>
              </a:rPr>
              <a:t>Response – Life Safety (most important)</a:t>
            </a:r>
          </a:p>
          <a:p>
            <a:pPr marL="609600" indent="-609600">
              <a:buFontTx/>
              <a:buAutoNum type="arabicPeriod"/>
            </a:pPr>
            <a:r>
              <a:rPr lang="en-US" dirty="0" smtClean="0">
                <a:solidFill>
                  <a:schemeClr val="tx2"/>
                </a:solidFill>
                <a:latin typeface="Sylfaen" pitchFamily="18" charset="0"/>
              </a:rPr>
              <a:t>Recovery of work area and resources</a:t>
            </a:r>
          </a:p>
          <a:p>
            <a:pPr marL="609600" indent="-609600">
              <a:buFontTx/>
              <a:buAutoNum type="arabicPeriod"/>
            </a:pPr>
            <a:r>
              <a:rPr lang="en-US" dirty="0" smtClean="0">
                <a:solidFill>
                  <a:schemeClr val="tx2"/>
                </a:solidFill>
                <a:latin typeface="Sylfaen" pitchFamily="18" charset="0"/>
              </a:rPr>
              <a:t>Resumption of business functions</a:t>
            </a:r>
          </a:p>
          <a:p>
            <a:pPr marL="609600" indent="-609600">
              <a:buFontTx/>
              <a:buAutoNum type="arabicPeriod"/>
            </a:pPr>
            <a:r>
              <a:rPr lang="en-US" dirty="0" smtClean="0">
                <a:solidFill>
                  <a:schemeClr val="tx2"/>
                </a:solidFill>
                <a:latin typeface="Sylfaen" pitchFamily="18" charset="0"/>
              </a:rPr>
              <a:t>Reconstruction of damaged facility</a:t>
            </a:r>
          </a:p>
          <a:p>
            <a:pPr marL="609600" indent="-609600">
              <a:buFontTx/>
              <a:buAutoNum type="arabicPeriod"/>
            </a:pPr>
            <a:r>
              <a:rPr lang="en-US" dirty="0" smtClean="0">
                <a:solidFill>
                  <a:schemeClr val="tx2"/>
                </a:solidFill>
                <a:latin typeface="Sylfaen" pitchFamily="18" charset="0"/>
              </a:rPr>
              <a:t>Relocation back to facility (if moved)</a:t>
            </a:r>
            <a:endParaRPr lang="en-US" dirty="0">
              <a:solidFill>
                <a:schemeClr val="tx2"/>
              </a:solidFill>
              <a:latin typeface="Sylfae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Sylfaen" pitchFamily="18" charset="0"/>
              </a:rPr>
              <a:t>Plan Components</a:t>
            </a:r>
            <a:endParaRPr lang="en-US" sz="5400" dirty="0">
              <a:latin typeface="Sylfaen" pitchFamily="18" charset="0"/>
            </a:endParaRPr>
          </a:p>
        </p:txBody>
      </p:sp>
      <p:sp>
        <p:nvSpPr>
          <p:cNvPr id="3" name="Content Placeholder 2"/>
          <p:cNvSpPr>
            <a:spLocks noGrp="1"/>
          </p:cNvSpPr>
          <p:nvPr>
            <p:ph idx="1"/>
          </p:nvPr>
        </p:nvSpPr>
        <p:spPr/>
        <p:txBody>
          <a:bodyPr/>
          <a:lstStyle/>
          <a:p>
            <a:r>
              <a:rPr lang="en-US" sz="3600" dirty="0" smtClean="0">
                <a:solidFill>
                  <a:schemeClr val="tx2"/>
                </a:solidFill>
                <a:latin typeface="Sylfaen" pitchFamily="18" charset="0"/>
              </a:rPr>
              <a:t>Executive Summary</a:t>
            </a:r>
          </a:p>
          <a:p>
            <a:r>
              <a:rPr lang="en-US" sz="3600" dirty="0" smtClean="0">
                <a:solidFill>
                  <a:schemeClr val="tx2"/>
                </a:solidFill>
                <a:latin typeface="Sylfaen" pitchFamily="18" charset="0"/>
              </a:rPr>
              <a:t>Emergency Management Elements</a:t>
            </a:r>
          </a:p>
          <a:p>
            <a:r>
              <a:rPr lang="en-US" sz="3600" dirty="0" smtClean="0">
                <a:solidFill>
                  <a:schemeClr val="tx2"/>
                </a:solidFill>
                <a:latin typeface="Sylfaen" pitchFamily="18" charset="0"/>
              </a:rPr>
              <a:t>Emergency Response Procedures</a:t>
            </a:r>
          </a:p>
          <a:p>
            <a:r>
              <a:rPr lang="en-US" sz="3600" dirty="0" smtClean="0">
                <a:solidFill>
                  <a:schemeClr val="tx2"/>
                </a:solidFill>
                <a:latin typeface="Sylfaen" pitchFamily="18" charset="0"/>
              </a:rPr>
              <a:t>Support Documents</a:t>
            </a:r>
          </a:p>
          <a:p>
            <a:pPr>
              <a:buNone/>
            </a:pPr>
            <a:endParaRPr lang="en-US" dirty="0"/>
          </a:p>
        </p:txBody>
      </p:sp>
      <p:pic>
        <p:nvPicPr>
          <p:cNvPr id="4099" name="Picture 3" descr="C:\Users\bill\AppData\Local\Microsoft\Windows\Temporary Internet Files\Content.IE5\M2U7E2SF\MP900422411[1].jpg"/>
          <p:cNvPicPr>
            <a:picLocks noChangeAspect="1" noChangeArrowheads="1"/>
          </p:cNvPicPr>
          <p:nvPr/>
        </p:nvPicPr>
        <p:blipFill>
          <a:blip r:embed="rId3" cstate="print"/>
          <a:srcRect/>
          <a:stretch>
            <a:fillRect/>
          </a:stretch>
        </p:blipFill>
        <p:spPr bwMode="auto">
          <a:xfrm>
            <a:off x="6096000" y="3505200"/>
            <a:ext cx="1728043" cy="2590800"/>
          </a:xfrm>
          <a:prstGeom prst="rect">
            <a:avLst/>
          </a:prstGeom>
          <a:noFill/>
        </p:spPr>
      </p:pic>
      <p:cxnSp>
        <p:nvCxnSpPr>
          <p:cNvPr id="7" name="Straight Connector 6"/>
          <p:cNvCxnSpPr/>
          <p:nvPr/>
        </p:nvCxnSpPr>
        <p:spPr>
          <a:xfrm flipV="1">
            <a:off x="5562600" y="4191000"/>
            <a:ext cx="2819400" cy="15240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562600" y="4114800"/>
            <a:ext cx="2895600" cy="1600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101" name="Picture 5" descr="C:\Users\bill\AppData\Local\Microsoft\Windows\Temporary Internet Files\Content.IE5\M2U7E2SF\MP900175372[1].jpg"/>
          <p:cNvPicPr>
            <a:picLocks noChangeAspect="1" noChangeArrowheads="1"/>
          </p:cNvPicPr>
          <p:nvPr/>
        </p:nvPicPr>
        <p:blipFill>
          <a:blip r:embed="rId4" cstate="print"/>
          <a:srcRect/>
          <a:stretch>
            <a:fillRect/>
          </a:stretch>
        </p:blipFill>
        <p:spPr bwMode="auto">
          <a:xfrm>
            <a:off x="1905000" y="4419600"/>
            <a:ext cx="2518046" cy="16703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Sylfaen" pitchFamily="18" charset="0"/>
              </a:rPr>
              <a:t>Support Documents</a:t>
            </a:r>
            <a:endParaRPr lang="en-US" sz="5400" dirty="0">
              <a:latin typeface="Sylfaen" pitchFamily="18" charset="0"/>
            </a:endParaRPr>
          </a:p>
        </p:txBody>
      </p:sp>
      <p:sp>
        <p:nvSpPr>
          <p:cNvPr id="3" name="Content Placeholder 2"/>
          <p:cNvSpPr>
            <a:spLocks noGrp="1"/>
          </p:cNvSpPr>
          <p:nvPr>
            <p:ph idx="1"/>
          </p:nvPr>
        </p:nvSpPr>
        <p:spPr/>
        <p:txBody>
          <a:bodyPr/>
          <a:lstStyle/>
          <a:p>
            <a:r>
              <a:rPr lang="en-US" sz="3600" dirty="0" smtClean="0">
                <a:solidFill>
                  <a:schemeClr val="tx2"/>
                </a:solidFill>
                <a:latin typeface="Sylfaen" pitchFamily="18" charset="0"/>
              </a:rPr>
              <a:t>Emergency Call Lists</a:t>
            </a:r>
          </a:p>
          <a:p>
            <a:r>
              <a:rPr lang="en-US" sz="3600" dirty="0" smtClean="0">
                <a:solidFill>
                  <a:schemeClr val="tx2"/>
                </a:solidFill>
                <a:latin typeface="Sylfaen" pitchFamily="18" charset="0"/>
              </a:rPr>
              <a:t>Building and Site maps</a:t>
            </a:r>
          </a:p>
          <a:p>
            <a:r>
              <a:rPr lang="en-US" sz="3600" dirty="0" smtClean="0">
                <a:solidFill>
                  <a:schemeClr val="tx2"/>
                </a:solidFill>
                <a:latin typeface="Sylfaen" pitchFamily="18" charset="0"/>
              </a:rPr>
              <a:t>Resource Lists </a:t>
            </a:r>
          </a:p>
          <a:p>
            <a:r>
              <a:rPr lang="en-US" sz="3600" dirty="0" smtClean="0">
                <a:solidFill>
                  <a:schemeClr val="tx2"/>
                </a:solidFill>
                <a:latin typeface="Sylfaen" pitchFamily="18" charset="0"/>
              </a:rPr>
              <a:t>Checklists by department</a:t>
            </a:r>
          </a:p>
          <a:p>
            <a:pPr>
              <a:buNone/>
            </a:pPr>
            <a:endParaRPr lang="en-US" dirty="0"/>
          </a:p>
        </p:txBody>
      </p:sp>
      <p:pic>
        <p:nvPicPr>
          <p:cNvPr id="5123" name="Picture 3" descr="C:\Users\bill\AppData\Local\Microsoft\Windows\Temporary Internet Files\Content.IE5\W8NIYT64\MP900438680[1].jpg"/>
          <p:cNvPicPr>
            <a:picLocks noChangeAspect="1" noChangeArrowheads="1"/>
          </p:cNvPicPr>
          <p:nvPr/>
        </p:nvPicPr>
        <p:blipFill>
          <a:blip r:embed="rId2" cstate="print"/>
          <a:srcRect/>
          <a:stretch>
            <a:fillRect/>
          </a:stretch>
        </p:blipFill>
        <p:spPr bwMode="auto">
          <a:xfrm rot="1063481">
            <a:off x="5638800" y="1828800"/>
            <a:ext cx="2857500" cy="190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dirty="0" smtClean="0">
                <a:latin typeface="Sylfaen" pitchFamily="18" charset="0"/>
              </a:rPr>
              <a:t>Coordination</a:t>
            </a:r>
            <a:endParaRPr lang="en-US" sz="5400" dirty="0">
              <a:latin typeface="Sylfaen" pitchFamily="18" charset="0"/>
            </a:endParaRPr>
          </a:p>
        </p:txBody>
      </p:sp>
      <p:pic>
        <p:nvPicPr>
          <p:cNvPr id="6" name="Content Placeholder 5" descr="St. Mary's Parish.jpg"/>
          <p:cNvPicPr>
            <a:picLocks noGrp="1" noChangeAspect="1"/>
          </p:cNvPicPr>
          <p:nvPr>
            <p:ph idx="1"/>
          </p:nvPr>
        </p:nvPicPr>
        <p:blipFill>
          <a:blip r:embed="rId2" cstate="print">
            <a:lum bright="10000"/>
          </a:blip>
          <a:stretch>
            <a:fillRect/>
          </a:stretch>
        </p:blipFill>
        <p:spPr>
          <a:xfrm>
            <a:off x="4495800" y="3962400"/>
            <a:ext cx="4351182" cy="26344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666179" y="1981200"/>
            <a:ext cx="8230908" cy="3693319"/>
          </a:xfrm>
          <a:prstGeom prst="rect">
            <a:avLst/>
          </a:prstGeom>
          <a:noFill/>
        </p:spPr>
        <p:txBody>
          <a:bodyPr wrap="square" rtlCol="0">
            <a:spAutoFit/>
          </a:bodyPr>
          <a:lstStyle/>
          <a:p>
            <a:pPr algn="ctr"/>
            <a:r>
              <a:rPr lang="en-US" sz="2400" dirty="0" smtClean="0">
                <a:solidFill>
                  <a:schemeClr val="tx2"/>
                </a:solidFill>
                <a:latin typeface="Sylfaen" pitchFamily="18" charset="0"/>
              </a:rPr>
              <a:t>Coordinate with your local Emergency Management Director</a:t>
            </a:r>
          </a:p>
          <a:p>
            <a:endParaRPr lang="en-US" dirty="0" smtClean="0">
              <a:solidFill>
                <a:schemeClr val="tx2"/>
              </a:solidFill>
              <a:latin typeface="Sylfaen" pitchFamily="18" charset="0"/>
            </a:endParaRPr>
          </a:p>
          <a:p>
            <a:r>
              <a:rPr lang="en-US" sz="2400" dirty="0" smtClean="0">
                <a:solidFill>
                  <a:schemeClr val="tx2"/>
                </a:solidFill>
                <a:latin typeface="Sylfaen" pitchFamily="18" charset="0"/>
              </a:rPr>
              <a:t> Coordinate with your Fire Chief</a:t>
            </a:r>
          </a:p>
          <a:p>
            <a:endParaRPr lang="en-US" sz="2400" dirty="0" smtClean="0">
              <a:solidFill>
                <a:schemeClr val="tx2"/>
              </a:solidFill>
              <a:latin typeface="Sylfaen" pitchFamily="18" charset="0"/>
            </a:endParaRPr>
          </a:p>
          <a:p>
            <a:r>
              <a:rPr lang="en-US" sz="2400" dirty="0" smtClean="0">
                <a:solidFill>
                  <a:schemeClr val="tx2"/>
                </a:solidFill>
                <a:latin typeface="Sylfaen" pitchFamily="18" charset="0"/>
              </a:rPr>
              <a:t> Coordinate with your Police Chief</a:t>
            </a:r>
          </a:p>
          <a:p>
            <a:endParaRPr lang="en-US" sz="2400" dirty="0" smtClean="0">
              <a:solidFill>
                <a:schemeClr val="tx2"/>
              </a:solidFill>
              <a:latin typeface="Sylfaen" pitchFamily="18" charset="0"/>
            </a:endParaRPr>
          </a:p>
          <a:p>
            <a:r>
              <a:rPr lang="en-US" sz="2400" dirty="0" smtClean="0">
                <a:solidFill>
                  <a:schemeClr val="tx2"/>
                </a:solidFill>
                <a:latin typeface="Sylfaen" pitchFamily="18" charset="0"/>
              </a:rPr>
              <a:t> Coordinate with the local</a:t>
            </a:r>
          </a:p>
          <a:p>
            <a:r>
              <a:rPr lang="en-US" sz="2400" dirty="0" smtClean="0">
                <a:solidFill>
                  <a:schemeClr val="tx2"/>
                </a:solidFill>
                <a:latin typeface="Sylfaen" pitchFamily="18" charset="0"/>
              </a:rPr>
              <a:t> Red Cross</a:t>
            </a:r>
          </a:p>
          <a:p>
            <a:endParaRPr lang="en-US" sz="2400" dirty="0" smtClean="0">
              <a:latin typeface="Sylfaen" pitchFamily="18" charset="0"/>
            </a:endParaRPr>
          </a:p>
          <a:p>
            <a:r>
              <a:rPr lang="en-US" sz="2400" dirty="0" smtClean="0">
                <a:latin typeface="Sylfaen" pitchFamily="18" charset="0"/>
              </a:rPr>
              <a:t> </a:t>
            </a:r>
            <a:endParaRPr lang="en-US" sz="2400" dirty="0">
              <a:latin typeface="Sylfae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ox(i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ox(in)">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ox(in)">
                                      <p:cBhvr>
                                        <p:cTn id="22" dur="500"/>
                                        <p:tgtEl>
                                          <p:spTgt spid="5">
                                            <p:txEl>
                                              <p:pRg st="6" end="6"/>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Effect transition="in" filter="box(in)">
                                      <p:cBhvr>
                                        <p:cTn id="25"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Sylfaen" pitchFamily="18" charset="0"/>
              </a:rPr>
              <a:t>Review the Plan</a:t>
            </a:r>
            <a:endParaRPr lang="en-US" sz="5400" dirty="0">
              <a:latin typeface="Sylfaen" pitchFamily="18" charset="0"/>
            </a:endParaRPr>
          </a:p>
        </p:txBody>
      </p:sp>
      <p:sp>
        <p:nvSpPr>
          <p:cNvPr id="3" name="Content Placeholder 2"/>
          <p:cNvSpPr>
            <a:spLocks noGrp="1"/>
          </p:cNvSpPr>
          <p:nvPr>
            <p:ph idx="1"/>
          </p:nvPr>
        </p:nvSpPr>
        <p:spPr>
          <a:xfrm>
            <a:off x="457200" y="1600200"/>
            <a:ext cx="6629400" cy="4525963"/>
          </a:xfrm>
        </p:spPr>
        <p:txBody>
          <a:bodyPr/>
          <a:lstStyle/>
          <a:p>
            <a:r>
              <a:rPr lang="en-US" dirty="0" smtClean="0">
                <a:solidFill>
                  <a:schemeClr val="tx2"/>
                </a:solidFill>
                <a:latin typeface="Sylfaen" pitchFamily="18" charset="0"/>
              </a:rPr>
              <a:t>After Each Exercise</a:t>
            </a:r>
          </a:p>
          <a:p>
            <a:r>
              <a:rPr lang="en-US" dirty="0" smtClean="0">
                <a:solidFill>
                  <a:schemeClr val="tx2"/>
                </a:solidFill>
                <a:latin typeface="Sylfaen" pitchFamily="18" charset="0"/>
              </a:rPr>
              <a:t>After Each Emergency</a:t>
            </a:r>
          </a:p>
          <a:p>
            <a:r>
              <a:rPr lang="en-US" dirty="0" smtClean="0">
                <a:solidFill>
                  <a:schemeClr val="tx2"/>
                </a:solidFill>
                <a:latin typeface="Sylfaen" pitchFamily="18" charset="0"/>
              </a:rPr>
              <a:t>When Personnel Change</a:t>
            </a:r>
          </a:p>
          <a:p>
            <a:r>
              <a:rPr lang="en-US" dirty="0" smtClean="0">
                <a:solidFill>
                  <a:schemeClr val="tx2"/>
                </a:solidFill>
                <a:latin typeface="Sylfaen" pitchFamily="18" charset="0"/>
              </a:rPr>
              <a:t>When Responsibilities Change</a:t>
            </a:r>
          </a:p>
          <a:p>
            <a:r>
              <a:rPr lang="en-US" dirty="0" smtClean="0">
                <a:solidFill>
                  <a:schemeClr val="tx2"/>
                </a:solidFill>
                <a:latin typeface="Sylfaen" pitchFamily="18" charset="0"/>
              </a:rPr>
              <a:t>When Facility Changes</a:t>
            </a:r>
          </a:p>
          <a:p>
            <a:r>
              <a:rPr lang="en-US" dirty="0" smtClean="0">
                <a:solidFill>
                  <a:schemeClr val="tx2"/>
                </a:solidFill>
                <a:latin typeface="Sylfaen" pitchFamily="18" charset="0"/>
              </a:rPr>
              <a:t>When Policies / Procedures Change</a:t>
            </a:r>
          </a:p>
          <a:p>
            <a:pPr>
              <a:buNone/>
            </a:pPr>
            <a:endParaRPr lang="en-US" dirty="0"/>
          </a:p>
        </p:txBody>
      </p:sp>
      <p:pic>
        <p:nvPicPr>
          <p:cNvPr id="4" name="Picture 3" descr="Photo0198.jpg"/>
          <p:cNvPicPr>
            <a:picLocks noChangeAspect="1"/>
          </p:cNvPicPr>
          <p:nvPr/>
        </p:nvPicPr>
        <p:blipFill>
          <a:blip r:embed="rId2" cstate="print"/>
          <a:stretch>
            <a:fillRect/>
          </a:stretch>
        </p:blipFill>
        <p:spPr>
          <a:xfrm>
            <a:off x="6172200" y="1447800"/>
            <a:ext cx="2667000" cy="20002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a:t>
            </a:r>
            <a:r>
              <a:rPr lang="en-US" sz="4800" dirty="0" smtClean="0">
                <a:latin typeface="Sylfaen" pitchFamily="18" charset="0"/>
              </a:rPr>
              <a:t>welcome</a:t>
            </a:r>
            <a:r>
              <a:rPr lang="en-US" dirty="0" smtClean="0"/>
              <a:t> the stranger . . .”</a:t>
            </a:r>
            <a:endParaRPr lang="en-US" dirty="0"/>
          </a:p>
        </p:txBody>
      </p:sp>
      <p:pic>
        <p:nvPicPr>
          <p:cNvPr id="4" name="Content Placeholder 3" descr="IMG_2409.JPG"/>
          <p:cNvPicPr>
            <a:picLocks noGrp="1" noChangeAspect="1"/>
          </p:cNvPicPr>
          <p:nvPr>
            <p:ph idx="1"/>
          </p:nvPr>
        </p:nvPicPr>
        <p:blipFill>
          <a:blip r:embed="rId2" cstate="print"/>
          <a:stretch>
            <a:fillRect/>
          </a:stretch>
        </p:blipFill>
        <p:spPr>
          <a:xfrm>
            <a:off x="1554691" y="1862867"/>
            <a:ext cx="6034617" cy="40006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Sylfaen" pitchFamily="18" charset="0"/>
              </a:rPr>
              <a:t>Are you Prepared?</a:t>
            </a:r>
            <a:endParaRPr lang="en-US" sz="5400" dirty="0">
              <a:latin typeface="Sylfaen" pitchFamily="18" charset="0"/>
            </a:endParaRPr>
          </a:p>
        </p:txBody>
      </p:sp>
      <p:pic>
        <p:nvPicPr>
          <p:cNvPr id="4" name="Content Placeholder 3" descr="outdoor church.JPG"/>
          <p:cNvPicPr>
            <a:picLocks noGrp="1" noChangeAspect="1"/>
          </p:cNvPicPr>
          <p:nvPr>
            <p:ph idx="1"/>
          </p:nvPr>
        </p:nvPicPr>
        <p:blipFill>
          <a:blip r:embed="rId2" cstate="print"/>
          <a:stretch>
            <a:fillRect/>
          </a:stretch>
        </p:blipFill>
        <p:spPr>
          <a:xfrm>
            <a:off x="1676400" y="1828957"/>
            <a:ext cx="6328247" cy="422100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5"/>
          <p:cNvSpPr>
            <a:spLocks noGrp="1"/>
          </p:cNvSpPr>
          <p:nvPr>
            <p:ph type="sldNum" sz="quarter" idx="12"/>
          </p:nvPr>
        </p:nvSpPr>
        <p:spPr>
          <a:noFill/>
        </p:spPr>
        <p:txBody>
          <a:bodyPr/>
          <a:lstStyle/>
          <a:p>
            <a:fld id="{B8BB94CC-1C90-45D8-A78F-AE507103D15A}" type="slidenum">
              <a:rPr lang="en-US" smtClean="0"/>
              <a:pPr/>
              <a:t>31</a:t>
            </a:fld>
            <a:endParaRPr lang="en-US" smtClean="0"/>
          </a:p>
        </p:txBody>
      </p:sp>
      <p:sp>
        <p:nvSpPr>
          <p:cNvPr id="90115" name="Rectangle 2"/>
          <p:cNvSpPr>
            <a:spLocks noGrp="1" noChangeArrowheads="1"/>
          </p:cNvSpPr>
          <p:nvPr>
            <p:ph type="title"/>
          </p:nvPr>
        </p:nvSpPr>
        <p:spPr/>
        <p:txBody>
          <a:bodyPr/>
          <a:lstStyle/>
          <a:p>
            <a:pPr eaLnBrk="1" hangingPunct="1"/>
            <a:r>
              <a:rPr lang="en-US" sz="5400" b="1" dirty="0" smtClean="0">
                <a:latin typeface="Sylfaen" pitchFamily="18" charset="0"/>
              </a:rPr>
              <a:t>Sources of Information</a:t>
            </a:r>
          </a:p>
        </p:txBody>
      </p:sp>
      <p:sp>
        <p:nvSpPr>
          <p:cNvPr id="90116" name="Rectangle 3"/>
          <p:cNvSpPr>
            <a:spLocks noGrp="1" noChangeArrowheads="1"/>
          </p:cNvSpPr>
          <p:nvPr>
            <p:ph type="body" idx="1"/>
          </p:nvPr>
        </p:nvSpPr>
        <p:spPr>
          <a:xfrm>
            <a:off x="457200" y="1828800"/>
            <a:ext cx="8686800" cy="4876800"/>
          </a:xfrm>
        </p:spPr>
        <p:txBody>
          <a:bodyPr/>
          <a:lstStyle/>
          <a:p>
            <a:pPr eaLnBrk="1" hangingPunct="1"/>
            <a:r>
              <a:rPr lang="en-US" dirty="0" smtClean="0">
                <a:latin typeface="Sylfaen" pitchFamily="18" charset="0"/>
              </a:rPr>
              <a:t>Institute for Business &amp; Home Safety </a:t>
            </a:r>
            <a:r>
              <a:rPr lang="en-US" dirty="0" smtClean="0">
                <a:latin typeface="Sylfaen" pitchFamily="18" charset="0"/>
                <a:hlinkClick r:id="rId3"/>
              </a:rPr>
              <a:t>ibhs.org</a:t>
            </a:r>
            <a:r>
              <a:rPr lang="en-US" dirty="0" smtClean="0">
                <a:latin typeface="Sylfaen" pitchFamily="18" charset="0"/>
              </a:rPr>
              <a:t> </a:t>
            </a:r>
          </a:p>
          <a:p>
            <a:pPr eaLnBrk="1" hangingPunct="1"/>
            <a:r>
              <a:rPr lang="en-US" dirty="0" smtClean="0">
                <a:latin typeface="Sylfaen" pitchFamily="18" charset="0"/>
              </a:rPr>
              <a:t>University of Missouri </a:t>
            </a:r>
            <a:r>
              <a:rPr lang="en-US" dirty="0" smtClean="0">
                <a:solidFill>
                  <a:srgbClr val="CC9900"/>
                </a:solidFill>
                <a:latin typeface="Sylfaen" pitchFamily="18" charset="0"/>
              </a:rPr>
              <a:t>extension.missouri.edu/</a:t>
            </a:r>
            <a:r>
              <a:rPr lang="en-US" dirty="0" err="1" smtClean="0">
                <a:solidFill>
                  <a:srgbClr val="CC9900"/>
                </a:solidFill>
                <a:latin typeface="Sylfaen" pitchFamily="18" charset="0"/>
              </a:rPr>
              <a:t>cemp</a:t>
            </a:r>
            <a:r>
              <a:rPr lang="en-US" dirty="0" smtClean="0">
                <a:solidFill>
                  <a:srgbClr val="CC9900"/>
                </a:solidFill>
                <a:latin typeface="Sylfaen" pitchFamily="18" charset="0"/>
              </a:rPr>
              <a:t>/</a:t>
            </a:r>
          </a:p>
          <a:p>
            <a:pPr eaLnBrk="1" hangingPunct="1"/>
            <a:r>
              <a:rPr lang="en-US" dirty="0" smtClean="0">
                <a:latin typeface="Sylfaen" pitchFamily="18" charset="0"/>
              </a:rPr>
              <a:t>State Emergency Management Agency  </a:t>
            </a:r>
            <a:r>
              <a:rPr lang="en-US" dirty="0" smtClean="0">
                <a:latin typeface="Sylfaen" pitchFamily="18" charset="0"/>
                <a:hlinkClick r:id="rId4"/>
              </a:rPr>
              <a:t>sema.state.mo.us</a:t>
            </a:r>
            <a:endParaRPr lang="en-US" dirty="0" smtClean="0">
              <a:latin typeface="Sylfaen" pitchFamily="18" charset="0"/>
            </a:endParaRPr>
          </a:p>
          <a:p>
            <a:pPr eaLnBrk="1" hangingPunct="1"/>
            <a:r>
              <a:rPr lang="en-US" dirty="0" smtClean="0">
                <a:latin typeface="Sylfaen" pitchFamily="18" charset="0"/>
              </a:rPr>
              <a:t>FEMA  </a:t>
            </a:r>
            <a:r>
              <a:rPr lang="en-US" dirty="0" smtClean="0">
                <a:latin typeface="Sylfaen" pitchFamily="18" charset="0"/>
                <a:hlinkClick r:id="rId5"/>
              </a:rPr>
              <a:t>fema.gov</a:t>
            </a:r>
            <a:endParaRPr lang="en-US" dirty="0" smtClean="0">
              <a:latin typeface="Sylfaen" pitchFamily="18" charset="0"/>
            </a:endParaRPr>
          </a:p>
          <a:p>
            <a:pPr eaLnBrk="1" hangingPunct="1"/>
            <a:r>
              <a:rPr lang="en-US" dirty="0" smtClean="0">
                <a:latin typeface="Sylfaen" pitchFamily="18" charset="0"/>
              </a:rPr>
              <a:t>Dept. of Homeland Security </a:t>
            </a:r>
            <a:r>
              <a:rPr lang="en-US" u="sng" dirty="0" smtClean="0">
                <a:solidFill>
                  <a:srgbClr val="CC9900"/>
                </a:solidFill>
                <a:latin typeface="Sylfaen" pitchFamily="18" charset="0"/>
              </a:rPr>
              <a:t>Ready.gov</a:t>
            </a:r>
          </a:p>
          <a:p>
            <a:pPr eaLnBrk="1" hangingPunct="1"/>
            <a:r>
              <a:rPr lang="en-US" dirty="0" smtClean="0">
                <a:latin typeface="Sylfaen" pitchFamily="18" charset="0"/>
              </a:rPr>
              <a:t>American Red Cross </a:t>
            </a:r>
            <a:r>
              <a:rPr lang="en-US" dirty="0" smtClean="0">
                <a:latin typeface="Sylfaen" pitchFamily="18" charset="0"/>
                <a:hlinkClick r:id="rId6"/>
              </a:rPr>
              <a:t>redcross.org</a:t>
            </a:r>
            <a:r>
              <a:rPr lang="en-US" dirty="0" smtClean="0">
                <a:latin typeface="Sylfaen" pitchFamily="18" charset="0"/>
              </a:rPr>
              <a:t> </a:t>
            </a:r>
          </a:p>
          <a:p>
            <a:pPr eaLnBrk="1" hangingPunct="1"/>
            <a:endParaRPr lang="en-US" dirty="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ylfaen" pitchFamily="18" charset="0"/>
              </a:rPr>
              <a:t>What First Step Will YOU Take?</a:t>
            </a:r>
            <a:endParaRPr lang="en-US" dirty="0">
              <a:latin typeface="Sylfaen" pitchFamily="18" charset="0"/>
            </a:endParaRPr>
          </a:p>
        </p:txBody>
      </p:sp>
      <p:sp>
        <p:nvSpPr>
          <p:cNvPr id="4" name="Content Placeholder 3"/>
          <p:cNvSpPr>
            <a:spLocks noGrp="1"/>
          </p:cNvSpPr>
          <p:nvPr>
            <p:ph sz="half" idx="1"/>
          </p:nvPr>
        </p:nvSpPr>
        <p:spPr/>
        <p:txBody>
          <a:bodyPr/>
          <a:lstStyle/>
          <a:p>
            <a:r>
              <a:rPr lang="en-US" dirty="0" smtClean="0">
                <a:solidFill>
                  <a:schemeClr val="tx2"/>
                </a:solidFill>
              </a:rPr>
              <a:t>For Your Faith Based Organization</a:t>
            </a:r>
          </a:p>
          <a:p>
            <a:r>
              <a:rPr lang="en-US" dirty="0" smtClean="0">
                <a:solidFill>
                  <a:schemeClr val="tx2"/>
                </a:solidFill>
              </a:rPr>
              <a:t>For Your Community</a:t>
            </a:r>
            <a:endParaRPr lang="en-US" dirty="0">
              <a:solidFill>
                <a:schemeClr val="tx2"/>
              </a:solidFill>
            </a:endParaRPr>
          </a:p>
        </p:txBody>
      </p:sp>
      <p:pic>
        <p:nvPicPr>
          <p:cNvPr id="6" name="Content Placeholder 5" descr="Generations compressed.jpg"/>
          <p:cNvPicPr>
            <a:picLocks noGrp="1" noChangeAspect="1"/>
          </p:cNvPicPr>
          <p:nvPr>
            <p:ph sz="half" idx="2"/>
          </p:nvPr>
        </p:nvPicPr>
        <p:blipFill>
          <a:blip r:embed="rId3" cstate="print"/>
          <a:stretch>
            <a:fillRect/>
          </a:stretch>
        </p:blipFill>
        <p:spPr>
          <a:xfrm>
            <a:off x="5181600" y="1447800"/>
            <a:ext cx="3005328" cy="19903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Future Hero c.jpg"/>
          <p:cNvPicPr>
            <a:picLocks noChangeAspect="1"/>
          </p:cNvPicPr>
          <p:nvPr/>
        </p:nvPicPr>
        <p:blipFill>
          <a:blip r:embed="rId4" cstate="print"/>
          <a:stretch>
            <a:fillRect/>
          </a:stretch>
        </p:blipFill>
        <p:spPr>
          <a:xfrm>
            <a:off x="1524000" y="3124200"/>
            <a:ext cx="3454553" cy="259091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Sylfaen" pitchFamily="18" charset="0"/>
              </a:rPr>
              <a:t>“To Serve and Support . . .”</a:t>
            </a:r>
            <a:endParaRPr lang="en-US" sz="4800" dirty="0">
              <a:latin typeface="Sylfaen" pitchFamily="18" charset="0"/>
            </a:endParaRPr>
          </a:p>
        </p:txBody>
      </p:sp>
      <p:pic>
        <p:nvPicPr>
          <p:cNvPr id="4" name="Content Placeholder 3" descr="Youngest Painter.jpg"/>
          <p:cNvPicPr>
            <a:picLocks noGrp="1" noChangeAspect="1"/>
          </p:cNvPicPr>
          <p:nvPr>
            <p:ph idx="1"/>
          </p:nvPr>
        </p:nvPicPr>
        <p:blipFill>
          <a:blip r:embed="rId2" cstate="print"/>
          <a:stretch>
            <a:fillRect/>
          </a:stretch>
        </p:blipFill>
        <p:spPr>
          <a:xfrm>
            <a:off x="1554691" y="1600200"/>
            <a:ext cx="6034617" cy="45259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Sylfaen" pitchFamily="18" charset="0"/>
              </a:rPr>
              <a:t>“To Demonstrate . . . “</a:t>
            </a:r>
            <a:endParaRPr lang="en-US" sz="4800" dirty="0">
              <a:latin typeface="Sylfaen" pitchFamily="18" charset="0"/>
            </a:endParaRPr>
          </a:p>
        </p:txBody>
      </p:sp>
      <p:pic>
        <p:nvPicPr>
          <p:cNvPr id="4" name="Content Placeholder 3" descr="DSCF0310.JPG"/>
          <p:cNvPicPr>
            <a:picLocks noGrp="1" noChangeAspect="1"/>
          </p:cNvPicPr>
          <p:nvPr>
            <p:ph idx="1"/>
          </p:nvPr>
        </p:nvPicPr>
        <p:blipFill>
          <a:blip r:embed="rId2" cstate="print"/>
          <a:stretch>
            <a:fillRect/>
          </a:stretch>
        </p:blipFill>
        <p:spPr>
          <a:xfrm>
            <a:off x="1554691" y="1600200"/>
            <a:ext cx="6034617" cy="452596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Sylfaen" pitchFamily="18" charset="0"/>
              </a:rPr>
              <a:t>When Disasters Occur</a:t>
            </a:r>
            <a:endParaRPr lang="en-US" sz="4800" dirty="0">
              <a:latin typeface="Sylfaen" pitchFamily="18" charset="0"/>
            </a:endParaRPr>
          </a:p>
        </p:txBody>
      </p:sp>
      <p:pic>
        <p:nvPicPr>
          <p:cNvPr id="16" name="Content Placeholder 15" descr="DSC_0011.JPG"/>
          <p:cNvPicPr>
            <a:picLocks noGrp="1" noChangeAspect="1"/>
          </p:cNvPicPr>
          <p:nvPr>
            <p:ph sz="half" idx="1"/>
          </p:nvPr>
        </p:nvPicPr>
        <p:blipFill>
          <a:blip r:embed="rId2" cstate="print"/>
          <a:stretch>
            <a:fillRect/>
          </a:stretch>
        </p:blipFill>
        <p:spPr>
          <a:xfrm>
            <a:off x="533400" y="1600200"/>
            <a:ext cx="4038600" cy="2674917"/>
          </a:xfrm>
          <a:effectLst>
            <a:outerShdw blurRad="50800" dist="38100" dir="8100000" algn="tr" rotWithShape="0">
              <a:prstClr val="black">
                <a:alpha val="40000"/>
              </a:prstClr>
            </a:outerShdw>
          </a:effectLst>
          <a:scene3d>
            <a:camera prst="orthographicFront"/>
            <a:lightRig rig="threePt" dir="t"/>
          </a:scene3d>
          <a:sp3d>
            <a:bevelT w="152400" h="50800" prst="softRound"/>
          </a:sp3d>
        </p:spPr>
      </p:pic>
      <p:sp>
        <p:nvSpPr>
          <p:cNvPr id="17" name="Content Placeholder 16"/>
          <p:cNvSpPr>
            <a:spLocks noGrp="1"/>
          </p:cNvSpPr>
          <p:nvPr>
            <p:ph sz="half" idx="2"/>
          </p:nvPr>
        </p:nvSpPr>
        <p:spPr/>
        <p:txBody>
          <a:bodyPr/>
          <a:lstStyle/>
          <a:p>
            <a:r>
              <a:rPr lang="en-US" dirty="0" smtClean="0">
                <a:solidFill>
                  <a:schemeClr val="tx2"/>
                </a:solidFill>
              </a:rPr>
              <a:t>“</a:t>
            </a:r>
            <a:r>
              <a:rPr lang="en-US" dirty="0" smtClean="0">
                <a:solidFill>
                  <a:schemeClr val="tx2"/>
                </a:solidFill>
              </a:rPr>
              <a:t>How do we connect</a:t>
            </a:r>
            <a:r>
              <a:rPr lang="en-US" dirty="0" smtClean="0">
                <a:solidFill>
                  <a:schemeClr val="tx2"/>
                </a:solidFill>
              </a:rPr>
              <a:t>?”</a:t>
            </a:r>
          </a:p>
          <a:p>
            <a:r>
              <a:rPr lang="en-US" dirty="0" smtClean="0">
                <a:solidFill>
                  <a:schemeClr val="tx2"/>
                </a:solidFill>
              </a:rPr>
              <a:t>“Where do we meet?”</a:t>
            </a:r>
          </a:p>
          <a:p>
            <a:r>
              <a:rPr lang="en-US" dirty="0" smtClean="0">
                <a:solidFill>
                  <a:schemeClr val="tx2"/>
                </a:solidFill>
              </a:rPr>
              <a:t>“Who’s in charge?”</a:t>
            </a:r>
            <a:endParaRPr lang="en-US" dirty="0" smtClean="0">
              <a:solidFill>
                <a:schemeClr val="tx2"/>
              </a:solidFill>
            </a:endParaRPr>
          </a:p>
          <a:p>
            <a:r>
              <a:rPr lang="en-US" dirty="0" smtClean="0">
                <a:solidFill>
                  <a:schemeClr val="tx2"/>
                </a:solidFill>
              </a:rPr>
              <a:t>“Is there a Plan B?”</a:t>
            </a:r>
          </a:p>
          <a:p>
            <a:r>
              <a:rPr lang="en-US" dirty="0" smtClean="0">
                <a:solidFill>
                  <a:schemeClr val="tx2"/>
                </a:solidFill>
              </a:rPr>
              <a:t>“</a:t>
            </a:r>
            <a:r>
              <a:rPr lang="en-US" dirty="0" smtClean="0">
                <a:solidFill>
                  <a:schemeClr val="tx2"/>
                </a:solidFill>
              </a:rPr>
              <a:t>Who knows about our  Plan B?”</a:t>
            </a:r>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800" dirty="0" smtClean="0">
                <a:latin typeface="Sylfaen" pitchFamily="18" charset="0"/>
              </a:rPr>
              <a:t>Types of Disasters</a:t>
            </a:r>
            <a:endParaRPr lang="en-US" sz="4800" dirty="0">
              <a:latin typeface="Sylfaen" pitchFamily="18" charset="0"/>
            </a:endParaRPr>
          </a:p>
        </p:txBody>
      </p:sp>
      <p:sp>
        <p:nvSpPr>
          <p:cNvPr id="3" name="Content Placeholder 2"/>
          <p:cNvSpPr>
            <a:spLocks noGrp="1"/>
          </p:cNvSpPr>
          <p:nvPr>
            <p:ph idx="1"/>
          </p:nvPr>
        </p:nvSpPr>
        <p:spPr>
          <a:xfrm>
            <a:off x="457200" y="1219200"/>
            <a:ext cx="8229600" cy="4906963"/>
          </a:xfrm>
        </p:spPr>
        <p:txBody>
          <a:bodyPr>
            <a:normAutofit lnSpcReduction="10000"/>
          </a:bodyPr>
          <a:lstStyle/>
          <a:p>
            <a:r>
              <a:rPr lang="en-US" dirty="0" smtClean="0">
                <a:solidFill>
                  <a:schemeClr val="tx2"/>
                </a:solidFill>
                <a:latin typeface="Sylfaen" pitchFamily="18" charset="0"/>
              </a:rPr>
              <a:t>Natural</a:t>
            </a:r>
          </a:p>
          <a:p>
            <a:pPr lvl="1"/>
            <a:r>
              <a:rPr lang="en-US" dirty="0" smtClean="0">
                <a:solidFill>
                  <a:schemeClr val="tx2"/>
                </a:solidFill>
                <a:latin typeface="Sylfaen" pitchFamily="18" charset="0"/>
              </a:rPr>
              <a:t>Tornado</a:t>
            </a:r>
          </a:p>
          <a:p>
            <a:pPr lvl="1"/>
            <a:r>
              <a:rPr lang="en-US" dirty="0" smtClean="0">
                <a:solidFill>
                  <a:schemeClr val="tx2"/>
                </a:solidFill>
                <a:latin typeface="Sylfaen" pitchFamily="18" charset="0"/>
              </a:rPr>
              <a:t>Ice Storm</a:t>
            </a:r>
          </a:p>
          <a:p>
            <a:pPr lvl="1"/>
            <a:r>
              <a:rPr lang="en-US" dirty="0" smtClean="0">
                <a:solidFill>
                  <a:schemeClr val="tx2"/>
                </a:solidFill>
                <a:latin typeface="Sylfaen" pitchFamily="18" charset="0"/>
              </a:rPr>
              <a:t>Flooding</a:t>
            </a:r>
          </a:p>
          <a:p>
            <a:pPr lvl="1"/>
            <a:r>
              <a:rPr lang="en-US" dirty="0" smtClean="0">
                <a:solidFill>
                  <a:schemeClr val="tx2"/>
                </a:solidFill>
                <a:latin typeface="Sylfaen" pitchFamily="18" charset="0"/>
              </a:rPr>
              <a:t>Earthquake</a:t>
            </a:r>
            <a:endParaRPr lang="en-US" dirty="0" smtClean="0">
              <a:solidFill>
                <a:schemeClr val="tx2"/>
              </a:solidFill>
              <a:latin typeface="Sylfaen" pitchFamily="18" charset="0"/>
            </a:endParaRPr>
          </a:p>
          <a:p>
            <a:r>
              <a:rPr lang="en-US" dirty="0" smtClean="0">
                <a:solidFill>
                  <a:schemeClr val="tx2"/>
                </a:solidFill>
                <a:latin typeface="Sylfaen" pitchFamily="18" charset="0"/>
              </a:rPr>
              <a:t>Produced</a:t>
            </a:r>
            <a:endParaRPr lang="en-US" dirty="0" smtClean="0">
              <a:solidFill>
                <a:schemeClr val="tx2"/>
              </a:solidFill>
              <a:latin typeface="Sylfaen" pitchFamily="18" charset="0"/>
            </a:endParaRPr>
          </a:p>
          <a:p>
            <a:pPr lvl="1"/>
            <a:r>
              <a:rPr lang="en-US" dirty="0" smtClean="0">
                <a:solidFill>
                  <a:schemeClr val="tx2"/>
                </a:solidFill>
                <a:latin typeface="Sylfaen" pitchFamily="18" charset="0"/>
              </a:rPr>
              <a:t>Hazardous Material Spill</a:t>
            </a:r>
          </a:p>
          <a:p>
            <a:pPr lvl="1"/>
            <a:r>
              <a:rPr lang="en-US" dirty="0" smtClean="0">
                <a:solidFill>
                  <a:schemeClr val="tx2"/>
                </a:solidFill>
                <a:latin typeface="Sylfaen" pitchFamily="18" charset="0"/>
              </a:rPr>
              <a:t>Power Outage</a:t>
            </a:r>
          </a:p>
          <a:p>
            <a:pPr lvl="1"/>
            <a:r>
              <a:rPr lang="en-US" dirty="0" smtClean="0">
                <a:solidFill>
                  <a:schemeClr val="tx2"/>
                </a:solidFill>
                <a:latin typeface="Sylfaen" pitchFamily="18" charset="0"/>
              </a:rPr>
              <a:t>Fire</a:t>
            </a:r>
          </a:p>
          <a:p>
            <a:pPr lvl="1"/>
            <a:r>
              <a:rPr lang="en-US" dirty="0" smtClean="0">
                <a:solidFill>
                  <a:schemeClr val="tx2"/>
                </a:solidFill>
                <a:latin typeface="Sylfaen" pitchFamily="18" charset="0"/>
              </a:rPr>
              <a:t>Terrorism</a:t>
            </a:r>
          </a:p>
          <a:p>
            <a:pPr lvl="1">
              <a:buNone/>
            </a:pPr>
            <a:endParaRPr lang="en-US" dirty="0">
              <a:latin typeface="Sylfaen" pitchFamily="18" charset="0"/>
            </a:endParaRPr>
          </a:p>
        </p:txBody>
      </p:sp>
      <p:pic>
        <p:nvPicPr>
          <p:cNvPr id="5" name="Picture 4" descr="DSC_0023.JPG"/>
          <p:cNvPicPr>
            <a:picLocks noChangeAspect="1"/>
          </p:cNvPicPr>
          <p:nvPr/>
        </p:nvPicPr>
        <p:blipFill>
          <a:blip r:embed="rId2" cstate="print"/>
          <a:stretch>
            <a:fillRect/>
          </a:stretch>
        </p:blipFill>
        <p:spPr>
          <a:xfrm>
            <a:off x="5813612" y="4419601"/>
            <a:ext cx="2415988" cy="16001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descr="Farmland dessrtification doc.jpg"/>
          <p:cNvPicPr>
            <a:picLocks noChangeAspect="1"/>
          </p:cNvPicPr>
          <p:nvPr/>
        </p:nvPicPr>
        <p:blipFill>
          <a:blip r:embed="rId3" cstate="print"/>
          <a:stretch>
            <a:fillRect/>
          </a:stretch>
        </p:blipFill>
        <p:spPr>
          <a:xfrm>
            <a:off x="3886200" y="1371600"/>
            <a:ext cx="4038600" cy="26746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heckerboard(across)">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heckerboard(across)">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checkerboard(across)">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checkerboard(across)">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Sylfaen" pitchFamily="18" charset="0"/>
              </a:rPr>
              <a:t>Scope of Disasters</a:t>
            </a:r>
            <a:endParaRPr lang="en-US" sz="5400" dirty="0">
              <a:latin typeface="Sylfaen" pitchFamily="18" charset="0"/>
            </a:endParaRPr>
          </a:p>
        </p:txBody>
      </p:sp>
      <p:sp>
        <p:nvSpPr>
          <p:cNvPr id="3" name="Content Placeholder 2"/>
          <p:cNvSpPr>
            <a:spLocks noGrp="1"/>
          </p:cNvSpPr>
          <p:nvPr>
            <p:ph idx="1"/>
          </p:nvPr>
        </p:nvSpPr>
        <p:spPr/>
        <p:txBody>
          <a:bodyPr>
            <a:normAutofit/>
          </a:bodyPr>
          <a:lstStyle/>
          <a:p>
            <a:pPr lvl="2">
              <a:buFont typeface="Wingdings" pitchFamily="2" charset="2"/>
              <a:buChar char="q"/>
            </a:pPr>
            <a:r>
              <a:rPr lang="en-US" sz="4800" dirty="0" smtClean="0">
                <a:solidFill>
                  <a:schemeClr val="tx2"/>
                </a:solidFill>
                <a:latin typeface="Sylfaen" pitchFamily="18" charset="0"/>
              </a:rPr>
              <a:t> Local</a:t>
            </a:r>
          </a:p>
          <a:p>
            <a:pPr lvl="2">
              <a:buFont typeface="Wingdings" pitchFamily="2" charset="2"/>
              <a:buChar char="q"/>
            </a:pPr>
            <a:r>
              <a:rPr lang="en-US" sz="4800" dirty="0" smtClean="0">
                <a:solidFill>
                  <a:schemeClr val="tx2"/>
                </a:solidFill>
                <a:latin typeface="Sylfaen" pitchFamily="18" charset="0"/>
              </a:rPr>
              <a:t>Regional</a:t>
            </a:r>
          </a:p>
          <a:p>
            <a:pPr lvl="2">
              <a:buFont typeface="Wingdings" pitchFamily="2" charset="2"/>
              <a:buChar char="q"/>
            </a:pPr>
            <a:r>
              <a:rPr lang="en-US" sz="4800" dirty="0" smtClean="0">
                <a:solidFill>
                  <a:schemeClr val="tx2"/>
                </a:solidFill>
                <a:latin typeface="Sylfaen" pitchFamily="18" charset="0"/>
              </a:rPr>
              <a:t>National</a:t>
            </a:r>
          </a:p>
          <a:p>
            <a:pPr lvl="2">
              <a:buFont typeface="Wingdings" pitchFamily="2" charset="2"/>
              <a:buChar char="q"/>
            </a:pPr>
            <a:r>
              <a:rPr lang="en-US" sz="4800" dirty="0" smtClean="0">
                <a:solidFill>
                  <a:schemeClr val="tx2"/>
                </a:solidFill>
                <a:latin typeface="Sylfaen" pitchFamily="18" charset="0"/>
              </a:rPr>
              <a:t>World Wide</a:t>
            </a:r>
            <a:endParaRPr lang="en-US" sz="4800" dirty="0">
              <a:solidFill>
                <a:schemeClr val="tx2"/>
              </a:solidFill>
              <a:latin typeface="Sylfaen" pitchFamily="18" charset="0"/>
            </a:endParaRPr>
          </a:p>
        </p:txBody>
      </p:sp>
      <p:pic>
        <p:nvPicPr>
          <p:cNvPr id="1027" name="Picture 3" descr="C:\Documents and Settings\mpickerel\Local Settings\Temporary Internet Files\Content.IE5\ZPZ2I0VO\MP900444283[1].jpg"/>
          <p:cNvPicPr>
            <a:picLocks noChangeAspect="1" noChangeArrowheads="1"/>
          </p:cNvPicPr>
          <p:nvPr/>
        </p:nvPicPr>
        <p:blipFill>
          <a:blip r:embed="rId2" cstate="print"/>
          <a:srcRect/>
          <a:stretch>
            <a:fillRect/>
          </a:stretch>
        </p:blipFill>
        <p:spPr bwMode="auto">
          <a:xfrm>
            <a:off x="5105400" y="2057400"/>
            <a:ext cx="3124200" cy="22860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Sylfaen" pitchFamily="18" charset="0"/>
              </a:rPr>
              <a:t>What is Continuity Planning?</a:t>
            </a:r>
            <a:endParaRPr lang="en-US" sz="4800" dirty="0">
              <a:latin typeface="Sylfaen" pitchFamily="18" charset="0"/>
            </a:endParaRPr>
          </a:p>
        </p:txBody>
      </p:sp>
      <p:sp>
        <p:nvSpPr>
          <p:cNvPr id="3" name="Content Placeholder 2"/>
          <p:cNvSpPr>
            <a:spLocks noGrp="1"/>
          </p:cNvSpPr>
          <p:nvPr>
            <p:ph idx="1"/>
          </p:nvPr>
        </p:nvSpPr>
        <p:spPr/>
        <p:txBody>
          <a:bodyPr/>
          <a:lstStyle/>
          <a:p>
            <a:pPr algn="ctr">
              <a:buNone/>
            </a:pPr>
            <a:r>
              <a:rPr lang="en-US" dirty="0" smtClean="0">
                <a:solidFill>
                  <a:schemeClr val="tx2"/>
                </a:solidFill>
                <a:latin typeface="Sylfaen" pitchFamily="18" charset="0"/>
              </a:rPr>
              <a:t>Continuity Planning is proactive planning to keep going through the “what ifs” and “just in cases” that your faith community will face.</a:t>
            </a:r>
            <a:endParaRPr lang="en-US" dirty="0">
              <a:solidFill>
                <a:schemeClr val="tx2"/>
              </a:solidFill>
              <a:latin typeface="Sylfaen" pitchFamily="18" charset="0"/>
            </a:endParaRPr>
          </a:p>
        </p:txBody>
      </p:sp>
      <p:pic>
        <p:nvPicPr>
          <p:cNvPr id="3075" name="Picture 3" descr="C:\Documents and Settings\mpickerel\Local Settings\Temporary Internet Files\Content.IE5\A7IEUOXN\MP900399560[1].jpg"/>
          <p:cNvPicPr>
            <a:picLocks noChangeAspect="1" noChangeArrowheads="1"/>
          </p:cNvPicPr>
          <p:nvPr/>
        </p:nvPicPr>
        <p:blipFill>
          <a:blip r:embed="rId2" cstate="print"/>
          <a:srcRect/>
          <a:stretch>
            <a:fillRect/>
          </a:stretch>
        </p:blipFill>
        <p:spPr bwMode="auto">
          <a:xfrm>
            <a:off x="1829469" y="3657600"/>
            <a:ext cx="5561931" cy="2971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11416</TotalTime>
  <Words>919</Words>
  <Application>Microsoft Office PowerPoint</Application>
  <PresentationFormat>On-screen Show (4:3)</PresentationFormat>
  <Paragraphs>208</Paragraphs>
  <Slides>32</Slides>
  <Notes>4</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Continuity of Operations</vt:lpstr>
      <vt:lpstr>FBO’s and Emergency Services</vt:lpstr>
      <vt:lpstr>“To welcome the stranger . . .”</vt:lpstr>
      <vt:lpstr>“To Serve and Support . . .”</vt:lpstr>
      <vt:lpstr>“To Demonstrate . . . “</vt:lpstr>
      <vt:lpstr>When Disasters Occur</vt:lpstr>
      <vt:lpstr>Types of Disasters</vt:lpstr>
      <vt:lpstr>Scope of Disasters</vt:lpstr>
      <vt:lpstr>What is Continuity Planning?</vt:lpstr>
      <vt:lpstr>Disaster Cycle</vt:lpstr>
      <vt:lpstr>Mitigation</vt:lpstr>
      <vt:lpstr>Preparedness</vt:lpstr>
      <vt:lpstr>Response</vt:lpstr>
      <vt:lpstr>Recovery</vt:lpstr>
      <vt:lpstr>Questions to Ask</vt:lpstr>
      <vt:lpstr>Factors to Consider</vt:lpstr>
      <vt:lpstr>More Factors to Consider</vt:lpstr>
      <vt:lpstr>Conduct a Hazard Analysis</vt:lpstr>
      <vt:lpstr> Vulnerability Analysis Chart</vt:lpstr>
      <vt:lpstr>Working Backwards</vt:lpstr>
      <vt:lpstr>The Snowball Effect</vt:lpstr>
      <vt:lpstr>People First!</vt:lpstr>
      <vt:lpstr>People First!</vt:lpstr>
      <vt:lpstr>Putting the Plan Together</vt:lpstr>
      <vt:lpstr>Address the 5 Key Elements</vt:lpstr>
      <vt:lpstr>Plan Components</vt:lpstr>
      <vt:lpstr>Support Documents</vt:lpstr>
      <vt:lpstr>Coordination</vt:lpstr>
      <vt:lpstr>Review the Plan</vt:lpstr>
      <vt:lpstr>Are you Prepared?</vt:lpstr>
      <vt:lpstr>Sources of Information</vt:lpstr>
      <vt:lpstr>What First Step Will YOU Take?</vt:lpstr>
    </vt:vector>
  </TitlesOfParts>
  <Company>SEMA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mpickerel</dc:creator>
  <cp:lastModifiedBy>bill</cp:lastModifiedBy>
  <cp:revision>204</cp:revision>
  <dcterms:created xsi:type="dcterms:W3CDTF">2012-02-16T18:06:25Z</dcterms:created>
  <dcterms:modified xsi:type="dcterms:W3CDTF">2012-04-19T18:18:20Z</dcterms:modified>
</cp:coreProperties>
</file>