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p:normalViewPr>
  <p:slideViewPr>
    <p:cSldViewPr snapToGrid="0">
      <p:cViewPr varScale="1">
        <p:scale>
          <a:sx n="121" d="100"/>
          <a:sy n="121"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229A-4F28-8E89-5E65-B05E0D0D67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7D5FF4-5D29-70C6-1E6F-87806C531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016D9-7F2F-164A-54BF-F8703A1B952E}"/>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0A1AEB68-EA1F-3D0A-A82D-EC1975C55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9DFF4-90F9-A7CE-40A4-8982B857BD3E}"/>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309920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774B-530F-05D3-6FD8-70AB2030C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54539-2789-2AEE-F4A1-C78A2D20F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B5612-436B-4D2B-A2A9-799FE8423967}"/>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26B1545F-A5CB-DD6B-A0FC-109763769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79A64-CD9F-E041-9FBE-73426472019B}"/>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230291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78C70-AED1-BEFF-928A-2949585F63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66DBD-C0BB-5606-9FA3-2FEEECFB3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BAD1C-1CC2-C285-B116-CE88D6E49168}"/>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209E016F-660D-3232-AFBC-9BB2EFA80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EF8B0-ACAE-6E84-F122-40679CC69D50}"/>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375039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427F-3A7E-7C3A-152A-E63FD14D8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2EAE9-C303-8483-AE87-4FAF13D12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CA0D4-57D5-90E5-5AA5-F5B4D7AE738F}"/>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0183DC02-367E-A157-A8AA-E0066B041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2DD6D-3AF2-F1D2-129B-7F0C22EE4F57}"/>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7151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C19A-8BB6-300F-BF7F-97787CBE7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38B1F-4BB2-555F-B9B8-20EFE55A69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9B39A-AFC9-067C-B055-D28035844BF7}"/>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B2EB1E0B-D56B-3B50-5086-65607165A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8C4CA-C973-9AC1-0778-E09BEE475B73}"/>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249568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ECB6-10B0-D319-95F9-EE7D8F258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0495E-FD5C-EFFF-C05B-C3FE74D2F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E9E7FB-5E6E-4D44-8814-6FD451666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0A911-8575-66BB-E981-1289228F4165}"/>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6" name="Footer Placeholder 5">
            <a:extLst>
              <a:ext uri="{FF2B5EF4-FFF2-40B4-BE49-F238E27FC236}">
                <a16:creationId xmlns:a16="http://schemas.microsoft.com/office/drawing/2014/main" id="{D7CC9DCE-37AF-00D1-BA1A-94212B491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D3188-CF42-A51A-D78D-F2614394EC3E}"/>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76027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CF59-67E6-5858-28F6-982AFB977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5E88D-272A-A8F5-CB56-96ED076FB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E927DC-0009-B836-81BD-ECC491B43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467F1D-55AC-D427-B657-DF2FBA728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393BD-1B97-B025-2923-CBCD8E606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AD9F6-CDD3-3C7C-0A37-80E3FEF30CDE}"/>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8" name="Footer Placeholder 7">
            <a:extLst>
              <a:ext uri="{FF2B5EF4-FFF2-40B4-BE49-F238E27FC236}">
                <a16:creationId xmlns:a16="http://schemas.microsoft.com/office/drawing/2014/main" id="{FB40374D-BA20-D1CA-62C0-FF0C8B5E29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45A1EE-89C8-FA66-A808-9C6BCE491378}"/>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264976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5828-E78A-F28A-B3B1-02E71F35A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E4382-9F74-FAFB-7AE3-DBFBAC919181}"/>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4" name="Footer Placeholder 3">
            <a:extLst>
              <a:ext uri="{FF2B5EF4-FFF2-40B4-BE49-F238E27FC236}">
                <a16:creationId xmlns:a16="http://schemas.microsoft.com/office/drawing/2014/main" id="{C3FC49A2-B0F7-29FC-440A-BAA23A2F5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09E06A-9184-DABD-A723-04E9068EA852}"/>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177706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B7DF4-36BB-6EC5-72A4-820712D863FC}"/>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3" name="Footer Placeholder 2">
            <a:extLst>
              <a:ext uri="{FF2B5EF4-FFF2-40B4-BE49-F238E27FC236}">
                <a16:creationId xmlns:a16="http://schemas.microsoft.com/office/drawing/2014/main" id="{19E09EC4-F6B5-0FEE-DAFB-9B83FE670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6F0B15-F4D2-0339-EE37-0053AC2B6083}"/>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240680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7E0A-D73B-C4E2-674D-5684D236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0C575-A304-DFFB-501F-D4C7C6F48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43C62-CA05-74BC-3E57-A260E5468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FB2F9-1951-F46C-A850-96A72A2C9681}"/>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6" name="Footer Placeholder 5">
            <a:extLst>
              <a:ext uri="{FF2B5EF4-FFF2-40B4-BE49-F238E27FC236}">
                <a16:creationId xmlns:a16="http://schemas.microsoft.com/office/drawing/2014/main" id="{534FCE33-1BCE-18DB-D769-11D33A0C4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4C8CD-3C4A-779B-50E2-6B17D7E52294}"/>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58441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88D1-B5F2-84DD-473D-6AD978C4A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44A796-D1F0-E447-20F5-B3CEC0BD0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2F2BE6-0166-9175-0D15-EC67226D1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8098-AFD9-684D-C137-B7C813E86E5B}"/>
              </a:ext>
            </a:extLst>
          </p:cNvPr>
          <p:cNvSpPr>
            <a:spLocks noGrp="1"/>
          </p:cNvSpPr>
          <p:nvPr>
            <p:ph type="dt" sz="half" idx="10"/>
          </p:nvPr>
        </p:nvSpPr>
        <p:spPr/>
        <p:txBody>
          <a:bodyPr/>
          <a:lstStyle/>
          <a:p>
            <a:fld id="{F63B2AFC-B823-4859-8F57-DA79BA45FB25}" type="datetimeFigureOut">
              <a:rPr lang="en-US" smtClean="0"/>
              <a:t>8/20/24</a:t>
            </a:fld>
            <a:endParaRPr lang="en-US"/>
          </a:p>
        </p:txBody>
      </p:sp>
      <p:sp>
        <p:nvSpPr>
          <p:cNvPr id="6" name="Footer Placeholder 5">
            <a:extLst>
              <a:ext uri="{FF2B5EF4-FFF2-40B4-BE49-F238E27FC236}">
                <a16:creationId xmlns:a16="http://schemas.microsoft.com/office/drawing/2014/main" id="{CF8D0529-952A-3663-8C97-1673791FF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EFCF-4E72-4C9B-4F8A-225F40E8D4DB}"/>
              </a:ext>
            </a:extLst>
          </p:cNvPr>
          <p:cNvSpPr>
            <a:spLocks noGrp="1"/>
          </p:cNvSpPr>
          <p:nvPr>
            <p:ph type="sldNum" sz="quarter" idx="12"/>
          </p:nvPr>
        </p:nvSpPr>
        <p:spPr/>
        <p:txBody>
          <a:bodyPr/>
          <a:lstStyle/>
          <a:p>
            <a:fld id="{814AB3AF-B0DB-4984-884B-4FF56DE9B3C0}" type="slidenum">
              <a:rPr lang="en-US" smtClean="0"/>
              <a:t>‹#›</a:t>
            </a:fld>
            <a:endParaRPr lang="en-US"/>
          </a:p>
        </p:txBody>
      </p:sp>
    </p:spTree>
    <p:extLst>
      <p:ext uri="{BB962C8B-B14F-4D97-AF65-F5344CB8AC3E}">
        <p14:creationId xmlns:p14="http://schemas.microsoft.com/office/powerpoint/2010/main" val="31860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21F77-3FCC-B991-55D9-D5627FEB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87DD40-70F4-ECF6-EAAA-B009AF3C6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2FB78-868E-6348-0B1D-CF2B74845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3B2AFC-B823-4859-8F57-DA79BA45FB25}" type="datetimeFigureOut">
              <a:rPr lang="en-US" smtClean="0"/>
              <a:t>8/20/24</a:t>
            </a:fld>
            <a:endParaRPr lang="en-US"/>
          </a:p>
        </p:txBody>
      </p:sp>
      <p:sp>
        <p:nvSpPr>
          <p:cNvPr id="5" name="Footer Placeholder 4">
            <a:extLst>
              <a:ext uri="{FF2B5EF4-FFF2-40B4-BE49-F238E27FC236}">
                <a16:creationId xmlns:a16="http://schemas.microsoft.com/office/drawing/2014/main" id="{7047EFDE-E70D-52E4-2497-0A24ACE90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7D75B2-B360-74CE-A99C-9B2BFE8C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4AB3AF-B0DB-4984-884B-4FF56DE9B3C0}" type="slidenum">
              <a:rPr lang="en-US" smtClean="0"/>
              <a:t>‹#›</a:t>
            </a:fld>
            <a:endParaRPr lang="en-US"/>
          </a:p>
        </p:txBody>
      </p:sp>
    </p:spTree>
    <p:extLst>
      <p:ext uri="{BB962C8B-B14F-4D97-AF65-F5344CB8AC3E}">
        <p14:creationId xmlns:p14="http://schemas.microsoft.com/office/powerpoint/2010/main" val="119343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EC87-F8CE-9D33-EF9A-ED973F7DD9BE}"/>
              </a:ext>
            </a:extLst>
          </p:cNvPr>
          <p:cNvSpPr>
            <a:spLocks noGrp="1"/>
          </p:cNvSpPr>
          <p:nvPr>
            <p:ph type="ctrTitle"/>
          </p:nvPr>
        </p:nvSpPr>
        <p:spPr/>
        <p:txBody>
          <a:bodyPr/>
          <a:lstStyle/>
          <a:p>
            <a:r>
              <a:rPr lang="en-US" dirty="0"/>
              <a:t>Long-Term Recovery Committee. . .extras</a:t>
            </a:r>
          </a:p>
        </p:txBody>
      </p:sp>
      <p:sp>
        <p:nvSpPr>
          <p:cNvPr id="3" name="Subtitle 2">
            <a:extLst>
              <a:ext uri="{FF2B5EF4-FFF2-40B4-BE49-F238E27FC236}">
                <a16:creationId xmlns:a16="http://schemas.microsoft.com/office/drawing/2014/main" id="{8E6CC5DD-D8BF-1CE4-984A-40A59C78DAB1}"/>
              </a:ext>
            </a:extLst>
          </p:cNvPr>
          <p:cNvSpPr>
            <a:spLocks noGrp="1"/>
          </p:cNvSpPr>
          <p:nvPr>
            <p:ph type="subTitle" idx="1"/>
          </p:nvPr>
        </p:nvSpPr>
        <p:spPr>
          <a:xfrm>
            <a:off x="1524000" y="3602037"/>
            <a:ext cx="9144000" cy="2387599"/>
          </a:xfrm>
        </p:spPr>
        <p:txBody>
          <a:bodyPr>
            <a:normAutofit fontScale="92500" lnSpcReduction="10000"/>
          </a:bodyPr>
          <a:lstStyle/>
          <a:p>
            <a:r>
              <a:rPr lang="en-US" dirty="0"/>
              <a:t>Shared information from </a:t>
            </a:r>
          </a:p>
          <a:p>
            <a:r>
              <a:rPr lang="en-US" dirty="0"/>
              <a:t>Stephanie A. Norton, Deputy Director</a:t>
            </a:r>
          </a:p>
          <a:p>
            <a:r>
              <a:rPr lang="en-US" dirty="0"/>
              <a:t>Franklin Co. Emergency Management Agency</a:t>
            </a:r>
          </a:p>
          <a:p>
            <a:r>
              <a:rPr lang="en-US" dirty="0"/>
              <a:t>3 Bruns Lane, Union, MO 63084</a:t>
            </a:r>
          </a:p>
          <a:p>
            <a:r>
              <a:rPr lang="en-US" dirty="0"/>
              <a:t>636-583-1679</a:t>
            </a:r>
          </a:p>
          <a:p>
            <a:r>
              <a:rPr lang="en-US" dirty="0"/>
              <a:t>sanorton@franklinmo.gov</a:t>
            </a:r>
          </a:p>
        </p:txBody>
      </p:sp>
    </p:spTree>
    <p:extLst>
      <p:ext uri="{BB962C8B-B14F-4D97-AF65-F5344CB8AC3E}">
        <p14:creationId xmlns:p14="http://schemas.microsoft.com/office/powerpoint/2010/main" val="301648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9B1E1E-AB69-B886-89F6-15CBF06127BD}"/>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256753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E81A49-1905-E913-E74D-3F51BDD8A6DF}"/>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379786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C3DFD9-234A-0C4C-D699-6934FA859B8D}"/>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133151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89718C-8E9C-AD29-8610-9502FC24D778}"/>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195671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52E09-5852-EEDC-CDEE-1B4038E88043}"/>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1721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9D989-E31B-CE4D-3229-37A1722FF5AB}"/>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377660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04DCA1-EE41-1719-7477-36B823122920}"/>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132869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6273F-FF0A-E6C1-BAB6-179FD64B89E7}"/>
              </a:ext>
            </a:extLst>
          </p:cNvPr>
          <p:cNvPicPr>
            <a:picLocks noChangeAspect="1"/>
          </p:cNvPicPr>
          <p:nvPr/>
        </p:nvPicPr>
        <p:blipFill>
          <a:blip r:embed="rId2"/>
          <a:stretch>
            <a:fillRect/>
          </a:stretch>
        </p:blipFill>
        <p:spPr>
          <a:xfrm>
            <a:off x="529889" y="1714351"/>
            <a:ext cx="4572396" cy="3429297"/>
          </a:xfrm>
          <a:prstGeom prst="rect">
            <a:avLst/>
          </a:prstGeom>
        </p:spPr>
      </p:pic>
      <p:sp>
        <p:nvSpPr>
          <p:cNvPr id="4" name="TextBox 3">
            <a:extLst>
              <a:ext uri="{FF2B5EF4-FFF2-40B4-BE49-F238E27FC236}">
                <a16:creationId xmlns:a16="http://schemas.microsoft.com/office/drawing/2014/main" id="{B06235D7-72B8-894D-182E-8734355CFEF9}"/>
              </a:ext>
            </a:extLst>
          </p:cNvPr>
          <p:cNvSpPr txBox="1"/>
          <p:nvPr/>
        </p:nvSpPr>
        <p:spPr>
          <a:xfrm>
            <a:off x="5327374" y="477078"/>
            <a:ext cx="6500192" cy="6247864"/>
          </a:xfrm>
          <a:prstGeom prst="rect">
            <a:avLst/>
          </a:prstGeom>
          <a:noFill/>
        </p:spPr>
        <p:txBody>
          <a:bodyPr wrap="square" rtlCol="0">
            <a:spAutoFit/>
          </a:bodyPr>
          <a:lstStyle/>
          <a:p>
            <a:r>
              <a:rPr lang="en-US" sz="2000" dirty="0"/>
              <a:t>I always take time to share what organizations participated on the LTRC or donated money/goods/ services.  This puts their name out into the community and can help with fundraising efforts for those organizations. </a:t>
            </a:r>
          </a:p>
          <a:p>
            <a:endParaRPr lang="en-US" sz="2000" dirty="0"/>
          </a:p>
          <a:p>
            <a:r>
              <a:rPr lang="en-US" sz="2000" dirty="0"/>
              <a:t>My slide “Other organizations and many, many gracious donors” covers those who may have donated something, and the information (who, what) didn’t get back to the LTRC. Businesses and individuals may donate money but request to do so anonymously. It also doesn’t list all organizations that participated in the Multi-Agency Resource Center (MARC) in January 2016.</a:t>
            </a:r>
          </a:p>
          <a:p>
            <a:endParaRPr lang="en-US" sz="2000" dirty="0"/>
          </a:p>
          <a:p>
            <a:r>
              <a:rPr lang="en-US" sz="2000" dirty="0"/>
              <a:t>Protecting your citizens’/clients’ identity is an important and necessary part of disaster case management.  In the presentation, I shared what unmet needs we had met and still needed to meet without sharing additional information about individual cases.</a:t>
            </a:r>
          </a:p>
          <a:p>
            <a:endParaRPr lang="en-US" sz="2000" dirty="0"/>
          </a:p>
        </p:txBody>
      </p:sp>
    </p:spTree>
    <p:extLst>
      <p:ext uri="{BB962C8B-B14F-4D97-AF65-F5344CB8AC3E}">
        <p14:creationId xmlns:p14="http://schemas.microsoft.com/office/powerpoint/2010/main" val="46222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6541-DA1F-D1DF-5E95-F82C92E73B2D}"/>
              </a:ext>
            </a:extLst>
          </p:cNvPr>
          <p:cNvSpPr>
            <a:spLocks noGrp="1"/>
          </p:cNvSpPr>
          <p:nvPr>
            <p:ph type="ctrTitle"/>
          </p:nvPr>
        </p:nvSpPr>
        <p:spPr>
          <a:xfrm>
            <a:off x="5128591" y="496823"/>
            <a:ext cx="6394174" cy="2166864"/>
          </a:xfrm>
        </p:spPr>
        <p:txBody>
          <a:bodyPr>
            <a:noAutofit/>
          </a:bodyPr>
          <a:lstStyle/>
          <a:p>
            <a:r>
              <a:rPr lang="en-US" sz="4400" dirty="0"/>
              <a:t>(Portion) of the Franklin County COAD Reintroduction Meeting</a:t>
            </a:r>
          </a:p>
        </p:txBody>
      </p:sp>
      <p:sp>
        <p:nvSpPr>
          <p:cNvPr id="3" name="Subtitle 2">
            <a:extLst>
              <a:ext uri="{FF2B5EF4-FFF2-40B4-BE49-F238E27FC236}">
                <a16:creationId xmlns:a16="http://schemas.microsoft.com/office/drawing/2014/main" id="{3B874201-A919-7970-5ED6-87FCC72B3E18}"/>
              </a:ext>
            </a:extLst>
          </p:cNvPr>
          <p:cNvSpPr>
            <a:spLocks noGrp="1"/>
          </p:cNvSpPr>
          <p:nvPr>
            <p:ph type="subTitle" idx="1"/>
          </p:nvPr>
        </p:nvSpPr>
        <p:spPr>
          <a:xfrm>
            <a:off x="4909930" y="2663687"/>
            <a:ext cx="6612835" cy="3697488"/>
          </a:xfrm>
        </p:spPr>
        <p:txBody>
          <a:bodyPr>
            <a:normAutofit lnSpcReduction="10000"/>
          </a:bodyPr>
          <a:lstStyle/>
          <a:p>
            <a:r>
              <a:rPr lang="en-US" dirty="0"/>
              <a:t>The LTRC is a committee of the Franklin Co. COAD.  When LTR is needed following a declared or undeclared disaster, the COAD rolls over into an LTRC only.  The FRCOAD met in November 2015, DR-4250 occurred in December 2015 and the LTRC began meeting in February 2016. . .DR-4317 occurred in April 2017 and LTRC continued to meet until the final DR-4317 LTRC meeting in October 2018.</a:t>
            </a:r>
          </a:p>
          <a:p>
            <a:r>
              <a:rPr lang="en-US" dirty="0"/>
              <a:t>The following slides summarize the LTRC’s work from February 2016 to October 2018.</a:t>
            </a:r>
          </a:p>
        </p:txBody>
      </p:sp>
      <p:pic>
        <p:nvPicPr>
          <p:cNvPr id="4" name="Picture 3">
            <a:extLst>
              <a:ext uri="{FF2B5EF4-FFF2-40B4-BE49-F238E27FC236}">
                <a16:creationId xmlns:a16="http://schemas.microsoft.com/office/drawing/2014/main" id="{3B8979EC-B2F0-DB84-D791-4BD42E1C1778}"/>
              </a:ext>
            </a:extLst>
          </p:cNvPr>
          <p:cNvPicPr>
            <a:picLocks noChangeAspect="1"/>
          </p:cNvPicPr>
          <p:nvPr/>
        </p:nvPicPr>
        <p:blipFill>
          <a:blip r:embed="rId2"/>
          <a:stretch>
            <a:fillRect/>
          </a:stretch>
        </p:blipFill>
        <p:spPr>
          <a:xfrm>
            <a:off x="449182" y="496824"/>
            <a:ext cx="4460748" cy="5864352"/>
          </a:xfrm>
          <a:prstGeom prst="rect">
            <a:avLst/>
          </a:prstGeom>
        </p:spPr>
      </p:pic>
    </p:spTree>
    <p:extLst>
      <p:ext uri="{BB962C8B-B14F-4D97-AF65-F5344CB8AC3E}">
        <p14:creationId xmlns:p14="http://schemas.microsoft.com/office/powerpoint/2010/main" val="166787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5D5B47-AC69-DEF3-7CBB-252C1D2142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400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5952-01B8-844B-7257-CC58EB4F34D9}"/>
              </a:ext>
            </a:extLst>
          </p:cNvPr>
          <p:cNvSpPr>
            <a:spLocks noGrp="1"/>
          </p:cNvSpPr>
          <p:nvPr>
            <p:ph type="title"/>
          </p:nvPr>
        </p:nvSpPr>
        <p:spPr>
          <a:xfrm>
            <a:off x="2882348" y="365125"/>
            <a:ext cx="8471452" cy="1325563"/>
          </a:xfrm>
        </p:spPr>
        <p:txBody>
          <a:bodyPr/>
          <a:lstStyle/>
          <a:p>
            <a:r>
              <a:rPr lang="en-US" dirty="0"/>
              <a:t>Stephanie A. Norton</a:t>
            </a:r>
          </a:p>
        </p:txBody>
      </p:sp>
      <p:sp>
        <p:nvSpPr>
          <p:cNvPr id="3" name="Content Placeholder 2">
            <a:extLst>
              <a:ext uri="{FF2B5EF4-FFF2-40B4-BE49-F238E27FC236}">
                <a16:creationId xmlns:a16="http://schemas.microsoft.com/office/drawing/2014/main" id="{817D70BA-FF41-EE81-4232-AADFE3CD8633}"/>
              </a:ext>
            </a:extLst>
          </p:cNvPr>
          <p:cNvSpPr>
            <a:spLocks noGrp="1"/>
          </p:cNvSpPr>
          <p:nvPr>
            <p:ph idx="1"/>
          </p:nvPr>
        </p:nvSpPr>
        <p:spPr>
          <a:xfrm>
            <a:off x="2882348" y="1351722"/>
            <a:ext cx="8471452" cy="4879543"/>
          </a:xfrm>
        </p:spPr>
        <p:txBody>
          <a:bodyPr>
            <a:normAutofit lnSpcReduction="10000"/>
          </a:bodyPr>
          <a:lstStyle/>
          <a:p>
            <a:pPr marL="0" indent="0">
              <a:buNone/>
            </a:pPr>
            <a:r>
              <a:rPr lang="en-US" sz="2000" dirty="0"/>
              <a:t>I am the Deputy Director of the Franklin County Emergency Management Agency.  I have been with FCEMA since May 2007.  </a:t>
            </a:r>
          </a:p>
          <a:p>
            <a:pPr marL="0" indent="0">
              <a:buNone/>
            </a:pPr>
            <a:r>
              <a:rPr lang="en-US" sz="2000" dirty="0"/>
              <a:t>In October 2013, we started the Franklin County Community Organizations Active in Disaster (COAD).  I currently serve as the Chair of the FCCOAD as well as our regional COAD in the St. Louis Urban Area Security Initiative (UASI) region – the St. Louis Area Regional Coalition of COADs (SLARCC).  </a:t>
            </a:r>
          </a:p>
          <a:p>
            <a:pPr marL="0" indent="0">
              <a:buNone/>
            </a:pPr>
            <a:r>
              <a:rPr lang="en-US" sz="2000" dirty="0"/>
              <a:t>I am a member of the Missouri Voluntary Organizations Active in Disaster (</a:t>
            </a:r>
            <a:r>
              <a:rPr lang="en-US" sz="2000" dirty="0" err="1"/>
              <a:t>MoVOAD</a:t>
            </a:r>
            <a:r>
              <a:rPr lang="en-US" sz="2000" dirty="0"/>
              <a:t>) where I am chair of the Training Committee and Co-Chair of the Animals in Disaster Planning Advisory Committee (ADPAC).</a:t>
            </a:r>
          </a:p>
          <a:p>
            <a:pPr marL="0" indent="0">
              <a:buNone/>
            </a:pPr>
            <a:r>
              <a:rPr lang="en-US" sz="2000" dirty="0"/>
              <a:t>I have participated on three local Long-Term Recovery Committees following flooding in Franklin County in March 2008, December 2015, and April 2017.  You also may have seen me at a Multi-Agency Resource Center (MARC) in Missouri – helping outside of Franklin Co. when available. </a:t>
            </a:r>
          </a:p>
          <a:p>
            <a:pPr marL="0" indent="0">
              <a:buNone/>
            </a:pPr>
            <a:r>
              <a:rPr lang="en-US" sz="2000" dirty="0"/>
              <a:t>The following PowerPoint slides include LTRC information I have shared through other presentations.  Some of the information may be beneficial to your committee/group, while other information may be interesting (stats)!</a:t>
            </a:r>
          </a:p>
        </p:txBody>
      </p:sp>
      <p:pic>
        <p:nvPicPr>
          <p:cNvPr id="5" name="Picture 4" descr="A person and dog in a car&#10;&#10;Description automatically generated">
            <a:extLst>
              <a:ext uri="{FF2B5EF4-FFF2-40B4-BE49-F238E27FC236}">
                <a16:creationId xmlns:a16="http://schemas.microsoft.com/office/drawing/2014/main" id="{9AA29C3E-4FAF-52FB-35B2-ED3320F64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13" y="824948"/>
            <a:ext cx="2246243" cy="2246243"/>
          </a:xfrm>
          <a:prstGeom prst="rect">
            <a:avLst/>
          </a:prstGeom>
        </p:spPr>
      </p:pic>
      <p:sp>
        <p:nvSpPr>
          <p:cNvPr id="6" name="TextBox 5">
            <a:extLst>
              <a:ext uri="{FF2B5EF4-FFF2-40B4-BE49-F238E27FC236}">
                <a16:creationId xmlns:a16="http://schemas.microsoft.com/office/drawing/2014/main" id="{385F04B7-7296-BD19-9EB1-6545441FBBBC}"/>
              </a:ext>
            </a:extLst>
          </p:cNvPr>
          <p:cNvSpPr txBox="1"/>
          <p:nvPr/>
        </p:nvSpPr>
        <p:spPr>
          <a:xfrm>
            <a:off x="460512" y="3129229"/>
            <a:ext cx="2246243" cy="261610"/>
          </a:xfrm>
          <a:prstGeom prst="rect">
            <a:avLst/>
          </a:prstGeom>
          <a:noFill/>
        </p:spPr>
        <p:txBody>
          <a:bodyPr wrap="square" rtlCol="0">
            <a:spAutoFit/>
          </a:bodyPr>
          <a:lstStyle/>
          <a:p>
            <a:pPr algn="ctr"/>
            <a:r>
              <a:rPr lang="en-US" sz="1100" dirty="0"/>
              <a:t>Stephanie and her dog, Yuri</a:t>
            </a:r>
          </a:p>
        </p:txBody>
      </p:sp>
    </p:spTree>
    <p:extLst>
      <p:ext uri="{BB962C8B-B14F-4D97-AF65-F5344CB8AC3E}">
        <p14:creationId xmlns:p14="http://schemas.microsoft.com/office/powerpoint/2010/main" val="30670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664CB-30E8-7A18-129A-0EDB9FA6BDB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6711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5F47E-6D8A-7816-4569-2F38918495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757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A3063-CF9C-B58E-20A1-A3259C5936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942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6541E4-1A66-D432-0F57-92E59DA872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875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E5133-0DCF-D9B9-D89B-B8AD5DB41AF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076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2C265B-53F6-D296-0ECD-4E28A679A20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882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A6DB-0498-D0A3-750F-B42B9E89D43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81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B1EC27-D1A8-C655-2452-7D4F5F4A47F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952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7124E3-863A-550C-318D-BE73643CE52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719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2AD0-B642-47EE-7FE3-87A527C86F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E4137C0-6DC0-F35E-4DFC-0DC5DF3793EC}"/>
              </a:ext>
            </a:extLst>
          </p:cNvPr>
          <p:cNvSpPr txBox="1"/>
          <p:nvPr/>
        </p:nvSpPr>
        <p:spPr>
          <a:xfrm>
            <a:off x="397565" y="477078"/>
            <a:ext cx="11430001" cy="6063198"/>
          </a:xfrm>
          <a:prstGeom prst="rect">
            <a:avLst/>
          </a:prstGeom>
          <a:noFill/>
        </p:spPr>
        <p:txBody>
          <a:bodyPr wrap="square" rtlCol="0">
            <a:spAutoFit/>
          </a:bodyPr>
          <a:lstStyle/>
          <a:p>
            <a:r>
              <a:rPr lang="en-US" sz="2000" dirty="0"/>
              <a:t>As I stated following the last slide presentation, I always take time to share what organizations participated on the LTRC or donated money/goods/ services.  This puts their name out into the community and can help with fundraising efforts for those organizations. </a:t>
            </a:r>
          </a:p>
          <a:p>
            <a:endParaRPr lang="en-US" sz="2000" dirty="0"/>
          </a:p>
          <a:p>
            <a:r>
              <a:rPr lang="en-US" sz="2000" dirty="0"/>
              <a:t>It also didn’t include any organization that participated in the Multi-Agency Resource Center (MARC) in May 2017.</a:t>
            </a:r>
          </a:p>
          <a:p>
            <a:endParaRPr lang="en-US" sz="2000" dirty="0"/>
          </a:p>
          <a:p>
            <a:r>
              <a:rPr lang="en-US" sz="2000" dirty="0"/>
              <a:t>Protecting your citizens’/clients’ identity is an important and necessary part of disaster case management.  In the presentation, I shared what unmet needs we had met and still needed to meet without sharing additional information about individual cases.</a:t>
            </a:r>
          </a:p>
          <a:p>
            <a:pPr algn="ctr"/>
            <a:r>
              <a:rPr lang="en-US" sz="2000" dirty="0"/>
              <a:t>--------------------------------------</a:t>
            </a:r>
          </a:p>
          <a:p>
            <a:pPr algn="ctr"/>
            <a:r>
              <a:rPr lang="en-US" sz="2400" dirty="0"/>
              <a:t>I am always happy to help with establishing a COAD or LTRC.  </a:t>
            </a:r>
          </a:p>
          <a:p>
            <a:pPr algn="ctr"/>
            <a:r>
              <a:rPr lang="en-US" sz="2400" dirty="0"/>
              <a:t>Please contact me if you have any questions or would like me to speak to your group.</a:t>
            </a:r>
          </a:p>
          <a:p>
            <a:pPr algn="ctr"/>
            <a:endParaRPr lang="en-US" sz="2400" dirty="0"/>
          </a:p>
          <a:p>
            <a:pPr algn="ctr"/>
            <a:r>
              <a:rPr lang="en-US" sz="2400" dirty="0"/>
              <a:t>Stephanie A. Norton</a:t>
            </a:r>
          </a:p>
          <a:p>
            <a:pPr algn="ctr"/>
            <a:r>
              <a:rPr lang="en-US" sz="2400" dirty="0"/>
              <a:t>Franklin Co. Emergency Management Agency</a:t>
            </a:r>
          </a:p>
          <a:p>
            <a:pPr algn="ctr"/>
            <a:r>
              <a:rPr lang="en-US" sz="2400" dirty="0"/>
              <a:t>3 Bruns Lane, Union, MO 63084</a:t>
            </a:r>
          </a:p>
          <a:p>
            <a:pPr algn="ctr"/>
            <a:r>
              <a:rPr lang="en-US" sz="2400" dirty="0"/>
              <a:t>636-583-1679     sanorton@franklinmo.gov</a:t>
            </a:r>
            <a:endParaRPr lang="en-US" sz="2000" dirty="0"/>
          </a:p>
        </p:txBody>
      </p:sp>
    </p:spTree>
    <p:extLst>
      <p:ext uri="{BB962C8B-B14F-4D97-AF65-F5344CB8AC3E}">
        <p14:creationId xmlns:p14="http://schemas.microsoft.com/office/powerpoint/2010/main" val="427753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FD07-A9A2-0275-520C-64D44989004B}"/>
              </a:ext>
            </a:extLst>
          </p:cNvPr>
          <p:cNvSpPr>
            <a:spLocks noGrp="1"/>
          </p:cNvSpPr>
          <p:nvPr>
            <p:ph type="ctrTitle"/>
          </p:nvPr>
        </p:nvSpPr>
        <p:spPr>
          <a:xfrm>
            <a:off x="937846" y="1038348"/>
            <a:ext cx="10316308" cy="2387600"/>
          </a:xfrm>
        </p:spPr>
        <p:txBody>
          <a:bodyPr>
            <a:normAutofit fontScale="90000"/>
          </a:bodyPr>
          <a:lstStyle/>
          <a:p>
            <a:r>
              <a:rPr lang="en-US" dirty="0"/>
              <a:t>Presented to the </a:t>
            </a:r>
            <a:br>
              <a:rPr lang="en-US" dirty="0"/>
            </a:br>
            <a:r>
              <a:rPr lang="en-US" dirty="0"/>
              <a:t>Franklin County Service Providers </a:t>
            </a:r>
            <a:br>
              <a:rPr lang="en-US" dirty="0"/>
            </a:br>
            <a:r>
              <a:rPr lang="en-US" dirty="0"/>
              <a:t>in July 2017</a:t>
            </a:r>
          </a:p>
        </p:txBody>
      </p:sp>
      <p:sp>
        <p:nvSpPr>
          <p:cNvPr id="3" name="Subtitle 2">
            <a:extLst>
              <a:ext uri="{FF2B5EF4-FFF2-40B4-BE49-F238E27FC236}">
                <a16:creationId xmlns:a16="http://schemas.microsoft.com/office/drawing/2014/main" id="{54EAC58C-2D31-C71A-F182-36CFFEE609F8}"/>
              </a:ext>
            </a:extLst>
          </p:cNvPr>
          <p:cNvSpPr>
            <a:spLocks noGrp="1"/>
          </p:cNvSpPr>
          <p:nvPr>
            <p:ph type="subTitle" idx="1"/>
          </p:nvPr>
        </p:nvSpPr>
        <p:spPr>
          <a:xfrm>
            <a:off x="876886" y="3644240"/>
            <a:ext cx="10438228" cy="2672153"/>
          </a:xfrm>
        </p:spPr>
        <p:txBody>
          <a:bodyPr>
            <a:normAutofit/>
          </a:bodyPr>
          <a:lstStyle/>
          <a:p>
            <a:r>
              <a:rPr lang="en-US" dirty="0"/>
              <a:t>We were in Long-Term Recovery (LTR) for the December 2015 flooding (DR-4250) at the time of this presentation.  Though we experienced additional historical flooding in April 2017 (DR-4317), the LTR for that event did not officially start until January 2018.  Immediate needs were addressed in a timely manner, but many homes experienced flooding in both 2015 and 2017.  Through FEMA and the Disaster Case Management process – the damages from the two floods had to be addressed separately.</a:t>
            </a:r>
          </a:p>
        </p:txBody>
      </p:sp>
    </p:spTree>
    <p:extLst>
      <p:ext uri="{BB962C8B-B14F-4D97-AF65-F5344CB8AC3E}">
        <p14:creationId xmlns:p14="http://schemas.microsoft.com/office/powerpoint/2010/main" val="396095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2B950-3CB7-34F9-C43B-12D617F31821}"/>
              </a:ext>
            </a:extLst>
          </p:cNvPr>
          <p:cNvPicPr>
            <a:picLocks noChangeAspect="1"/>
          </p:cNvPicPr>
          <p:nvPr/>
        </p:nvPicPr>
        <p:blipFill>
          <a:blip r:embed="rId2"/>
          <a:stretch>
            <a:fillRect/>
          </a:stretch>
        </p:blipFill>
        <p:spPr>
          <a:xfrm>
            <a:off x="1789045" y="198783"/>
            <a:ext cx="8686800" cy="6515100"/>
          </a:xfrm>
          <a:prstGeom prst="rect">
            <a:avLst/>
          </a:prstGeom>
        </p:spPr>
      </p:pic>
    </p:spTree>
    <p:extLst>
      <p:ext uri="{BB962C8B-B14F-4D97-AF65-F5344CB8AC3E}">
        <p14:creationId xmlns:p14="http://schemas.microsoft.com/office/powerpoint/2010/main" val="421798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D3D03-7F8B-A58F-073B-7B39BAB9AFD0}"/>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245476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C0A41-F6B9-EDB0-A822-8097136A9F32}"/>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10695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A447E5-DD6D-8D72-A9F3-537AC91B4055}"/>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8623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A987FF-6635-7A10-9EF6-C3832BDD067E}"/>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407193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940B3-8EEE-9CC8-7379-668006A9C0EF}"/>
              </a:ext>
            </a:extLst>
          </p:cNvPr>
          <p:cNvPicPr>
            <a:picLocks noChangeAspect="1"/>
          </p:cNvPicPr>
          <p:nvPr/>
        </p:nvPicPr>
        <p:blipFill>
          <a:blip r:embed="rId2"/>
          <a:stretch>
            <a:fillRect/>
          </a:stretch>
        </p:blipFill>
        <p:spPr>
          <a:xfrm>
            <a:off x="1752600" y="171450"/>
            <a:ext cx="8686800" cy="6515100"/>
          </a:xfrm>
          <a:prstGeom prst="rect">
            <a:avLst/>
          </a:prstGeom>
        </p:spPr>
      </p:pic>
    </p:spTree>
    <p:extLst>
      <p:ext uri="{BB962C8B-B14F-4D97-AF65-F5344CB8AC3E}">
        <p14:creationId xmlns:p14="http://schemas.microsoft.com/office/powerpoint/2010/main" val="326647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765</Words>
  <Application>Microsoft Macintosh PowerPoint</Application>
  <PresentationFormat>Widescreen</PresentationFormat>
  <Paragraphs>37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Aptos Display</vt:lpstr>
      <vt:lpstr>Arial</vt:lpstr>
      <vt:lpstr>Office Theme</vt:lpstr>
      <vt:lpstr>Long-Term Recovery Committee. . .extras</vt:lpstr>
      <vt:lpstr>Stephanie A. Norton</vt:lpstr>
      <vt:lpstr>Presented to the  Franklin County Service Providers  in July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(Portion) of the Franklin County COAD Reintroduction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Recovery Committee. . .extras</dc:title>
  <dc:creator>Stephanie Norton</dc:creator>
  <cp:lastModifiedBy>Linnenbrink, Katy</cp:lastModifiedBy>
  <cp:revision>1</cp:revision>
  <dcterms:created xsi:type="dcterms:W3CDTF">2024-08-14T17:54:12Z</dcterms:created>
  <dcterms:modified xsi:type="dcterms:W3CDTF">2024-08-20T14:14:30Z</dcterms:modified>
</cp:coreProperties>
</file>